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6"/>
  </p:notesMasterIdLst>
  <p:handoutMasterIdLst>
    <p:handoutMasterId r:id="rId47"/>
  </p:handoutMasterIdLst>
  <p:sldIdLst>
    <p:sldId id="854" r:id="rId5"/>
    <p:sldId id="1046" r:id="rId6"/>
    <p:sldId id="861" r:id="rId7"/>
    <p:sldId id="878" r:id="rId8"/>
    <p:sldId id="1047" r:id="rId9"/>
    <p:sldId id="1048" r:id="rId10"/>
    <p:sldId id="1053" r:id="rId11"/>
    <p:sldId id="862" r:id="rId12"/>
    <p:sldId id="871" r:id="rId13"/>
    <p:sldId id="872" r:id="rId14"/>
    <p:sldId id="885" r:id="rId15"/>
    <p:sldId id="886" r:id="rId16"/>
    <p:sldId id="887" r:id="rId17"/>
    <p:sldId id="888" r:id="rId18"/>
    <p:sldId id="1051" r:id="rId19"/>
    <p:sldId id="889" r:id="rId20"/>
    <p:sldId id="1050" r:id="rId21"/>
    <p:sldId id="859" r:id="rId22"/>
    <p:sldId id="1010" r:id="rId23"/>
    <p:sldId id="867" r:id="rId24"/>
    <p:sldId id="869" r:id="rId25"/>
    <p:sldId id="868" r:id="rId26"/>
    <p:sldId id="476" r:id="rId27"/>
    <p:sldId id="870" r:id="rId28"/>
    <p:sldId id="1056" r:id="rId29"/>
    <p:sldId id="1057" r:id="rId30"/>
    <p:sldId id="1011" r:id="rId31"/>
    <p:sldId id="1012" r:id="rId32"/>
    <p:sldId id="1013" r:id="rId33"/>
    <p:sldId id="1045" r:id="rId34"/>
    <p:sldId id="1052" r:id="rId35"/>
    <p:sldId id="883" r:id="rId36"/>
    <p:sldId id="966" r:id="rId37"/>
    <p:sldId id="1041" r:id="rId38"/>
    <p:sldId id="1028" r:id="rId39"/>
    <p:sldId id="1029" r:id="rId40"/>
    <p:sldId id="1031" r:id="rId41"/>
    <p:sldId id="1030" r:id="rId42"/>
    <p:sldId id="1032" r:id="rId43"/>
    <p:sldId id="1054" r:id="rId44"/>
    <p:sldId id="1055" r:id="rId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54"/>
    <p:restoredTop sz="96970"/>
  </p:normalViewPr>
  <p:slideViewPr>
    <p:cSldViewPr snapToObjects="1">
      <p:cViewPr varScale="1">
        <p:scale>
          <a:sx n="188" d="100"/>
          <a:sy n="188" d="100"/>
        </p:scale>
        <p:origin x="200" y="32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9/22/23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9/22/23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341770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77895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7545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1426427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3367670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410322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27</a:t>
            </a:fld>
            <a:endParaRPr lang="en-US" altLang="en-US"/>
          </a:p>
        </p:txBody>
      </p:sp>
    </p:spTree>
    <p:extLst>
      <p:ext uri="{BB962C8B-B14F-4D97-AF65-F5344CB8AC3E}">
        <p14:creationId xmlns:p14="http://schemas.microsoft.com/office/powerpoint/2010/main" val="3717239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30</a:t>
            </a:fld>
            <a:endParaRPr lang="en-US" altLang="en-US"/>
          </a:p>
        </p:txBody>
      </p:sp>
    </p:spTree>
    <p:extLst>
      <p:ext uri="{BB962C8B-B14F-4D97-AF65-F5344CB8AC3E}">
        <p14:creationId xmlns:p14="http://schemas.microsoft.com/office/powerpoint/2010/main" val="3765427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9/22/23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9/22/23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9/22/23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9/22/23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245500114"/>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9/22/23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SOLID"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hyperlink" Target="https://www.tutorialspoint.com/microservices_design_patterns/microservices_design_patterns_database_per_service.htm" TargetMode="External"/><Relationship Id="rId5" Type="http://schemas.openxmlformats.org/officeDocument/2006/relationships/hyperlink" Target="https://microservices.io/patterns/data/database-per-service.html" TargetMode="External"/><Relationship Id="rId4" Type="http://schemas.openxmlformats.org/officeDocument/2006/relationships/hyperlink" Target="https://docs.aws.amazon.com/prescriptive-guidance/latest/modernization-data-persistence/database-per-service.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NUL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uml-diagrams.org/association.html"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www.educba.com/mysql-blob/" TargetMode="External"/><Relationship Id="rId2" Type="http://schemas.openxmlformats.org/officeDocument/2006/relationships/hyperlink" Target="https://en.wikipedia.org/wiki/Binary_large_object"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hyperlink" Target="https://s3.console.aws.amazon.com/s3/buckets/dff-class-dashboard?region=us-east-1&amp;tab=objects"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hengky-sanjaya-blog/monolith-vs-microservices-b3953650dfd"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2a: Microservices, REST, BLOBs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E58699-2754-F748-9F06-958E68228C73}"/>
              </a:ext>
            </a:extLst>
          </p:cNvPr>
          <p:cNvSpPr>
            <a:spLocks noGrp="1"/>
          </p:cNvSpPr>
          <p:nvPr>
            <p:ph idx="1"/>
          </p:nvPr>
        </p:nvSpPr>
        <p:spPr>
          <a:xfrm>
            <a:off x="154437" y="2655157"/>
            <a:ext cx="8839200" cy="1973992"/>
          </a:xfrm>
        </p:spPr>
        <p:txBody>
          <a:bodyPr/>
          <a:lstStyle/>
          <a:p>
            <a:r>
              <a:rPr lang="en-US" dirty="0"/>
              <a:t>You can drive yourself crazy trying to:</a:t>
            </a:r>
          </a:p>
          <a:p>
            <a:pPr lvl="1"/>
            <a:r>
              <a:rPr lang="en-US" dirty="0"/>
              <a:t>Compare microservice architectures to other architecture patterns.</a:t>
            </a:r>
          </a:p>
          <a:p>
            <a:pPr lvl="1"/>
            <a:r>
              <a:rPr lang="en-US" dirty="0"/>
              <a:t>Define the characteristics of microservices. What makes something a microservice?</a:t>
            </a:r>
          </a:p>
          <a:p>
            <a:r>
              <a:rPr lang="en-US" dirty="0"/>
              <a:t>Why do I cover microservices?</a:t>
            </a:r>
          </a:p>
          <a:p>
            <a:pPr lvl="1"/>
            <a:r>
              <a:rPr lang="en-US" dirty="0"/>
              <a:t>It does have benefits in large scale SW development projects.</a:t>
            </a:r>
          </a:p>
          <a:p>
            <a:pPr lvl="1"/>
            <a:r>
              <a:rPr lang="en-US" dirty="0"/>
              <a:t>It looks “cool” on your resume.</a:t>
            </a:r>
          </a:p>
        </p:txBody>
      </p:sp>
      <p:sp>
        <p:nvSpPr>
          <p:cNvPr id="3" name="Title 2">
            <a:extLst>
              <a:ext uri="{FF2B5EF4-FFF2-40B4-BE49-F238E27FC236}">
                <a16:creationId xmlns:a16="http://schemas.microsoft.com/office/drawing/2014/main" id="{CF324EAD-130A-6E4E-8D9A-94E650C864E9}"/>
              </a:ext>
            </a:extLst>
          </p:cNvPr>
          <p:cNvSpPr>
            <a:spLocks noGrp="1"/>
          </p:cNvSpPr>
          <p:nvPr>
            <p:ph type="title"/>
          </p:nvPr>
        </p:nvSpPr>
        <p:spPr/>
        <p:txBody>
          <a:bodyPr/>
          <a:lstStyle/>
          <a:p>
            <a:r>
              <a:rPr lang="en-US" dirty="0"/>
              <a:t>Microservices</a:t>
            </a:r>
          </a:p>
        </p:txBody>
      </p:sp>
      <p:pic>
        <p:nvPicPr>
          <p:cNvPr id="4" name="Picture 3">
            <a:extLst>
              <a:ext uri="{FF2B5EF4-FFF2-40B4-BE49-F238E27FC236}">
                <a16:creationId xmlns:a16="http://schemas.microsoft.com/office/drawing/2014/main" id="{F6565B76-A098-E147-87A5-7FDA4E7DBFDD}"/>
              </a:ext>
            </a:extLst>
          </p:cNvPr>
          <p:cNvPicPr>
            <a:picLocks noChangeAspect="1"/>
          </p:cNvPicPr>
          <p:nvPr/>
        </p:nvPicPr>
        <p:blipFill>
          <a:blip r:embed="rId2"/>
          <a:stretch>
            <a:fillRect/>
          </a:stretch>
        </p:blipFill>
        <p:spPr>
          <a:xfrm>
            <a:off x="0" y="514351"/>
            <a:ext cx="4711273" cy="2133599"/>
          </a:xfrm>
          <a:prstGeom prst="rect">
            <a:avLst/>
          </a:prstGeom>
        </p:spPr>
      </p:pic>
      <p:pic>
        <p:nvPicPr>
          <p:cNvPr id="2052" name="Picture 4">
            <a:extLst>
              <a:ext uri="{FF2B5EF4-FFF2-40B4-BE49-F238E27FC236}">
                <a16:creationId xmlns:a16="http://schemas.microsoft.com/office/drawing/2014/main" id="{63471BA0-FD34-2B47-B4DB-1BEE52A4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381" y="514350"/>
            <a:ext cx="4324256"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16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06D798-7E38-414A-A281-62F85C7F070A}"/>
              </a:ext>
            </a:extLst>
          </p:cNvPr>
          <p:cNvSpPr>
            <a:spLocks noGrp="1"/>
          </p:cNvSpPr>
          <p:nvPr>
            <p:ph idx="1"/>
          </p:nvPr>
        </p:nvSpPr>
        <p:spPr/>
        <p:txBody>
          <a:bodyPr/>
          <a:lstStyle/>
          <a:p>
            <a:r>
              <a:rPr lang="en-US" sz="1800" dirty="0"/>
              <a:t>“In software engineering, SOLID is a mnemonic acronym for five design principles intended to make software designs more understandable, flexible, and maintainable. ” (</a:t>
            </a:r>
            <a:r>
              <a:rPr lang="en-US" sz="1800" dirty="0">
                <a:hlinkClick r:id="rId2"/>
              </a:rPr>
              <a:t>https://en.wikipedia.org/wiki/SOLID</a:t>
            </a:r>
            <a:r>
              <a:rPr lang="en-US" sz="1800" dirty="0"/>
              <a:t>)</a:t>
            </a:r>
          </a:p>
          <a:p>
            <a:r>
              <a:rPr lang="en-US" sz="1800" dirty="0"/>
              <a:t>The concept started with OO but applies to microservices.</a:t>
            </a:r>
          </a:p>
          <a:p>
            <a:r>
              <a:rPr lang="en-US" sz="1800" dirty="0"/>
              <a:t>We will focus on the “S” for now.</a:t>
            </a:r>
          </a:p>
          <a:p>
            <a:r>
              <a:rPr lang="en-US" sz="1800" dirty="0"/>
              <a:t>For my project purposes,</a:t>
            </a:r>
            <a:br>
              <a:rPr lang="en-US" sz="1800" dirty="0"/>
            </a:br>
            <a:r>
              <a:rPr lang="en-US" sz="1800" dirty="0"/>
              <a:t>a thing can be:</a:t>
            </a:r>
          </a:p>
          <a:p>
            <a:pPr lvl="1"/>
            <a:r>
              <a:rPr lang="en-US" sz="1600" dirty="0"/>
              <a:t>A user profile service</a:t>
            </a:r>
          </a:p>
          <a:p>
            <a:pPr lvl="1"/>
            <a:r>
              <a:rPr lang="en-US" sz="1600" dirty="0"/>
              <a:t>Or</a:t>
            </a:r>
          </a:p>
          <a:p>
            <a:pPr lvl="1"/>
            <a:r>
              <a:rPr lang="en-US" sz="1600" dirty="0"/>
              <a:t>A commerce catalog service</a:t>
            </a:r>
          </a:p>
          <a:p>
            <a:pPr lvl="1"/>
            <a:r>
              <a:rPr lang="en-US" sz="1600" dirty="0"/>
              <a:t>Or</a:t>
            </a:r>
          </a:p>
          <a:p>
            <a:pPr lvl="1"/>
            <a:r>
              <a:rPr lang="en-US" sz="1600" dirty="0"/>
              <a:t>...</a:t>
            </a:r>
          </a:p>
          <a:p>
            <a:pPr marL="457200" lvl="1" indent="0">
              <a:buNone/>
            </a:pPr>
            <a:r>
              <a:rPr lang="en-US" sz="1600" dirty="0"/>
              <a:t>But not both.</a:t>
            </a:r>
          </a:p>
        </p:txBody>
      </p:sp>
      <p:sp>
        <p:nvSpPr>
          <p:cNvPr id="3" name="Title 2">
            <a:extLst>
              <a:ext uri="{FF2B5EF4-FFF2-40B4-BE49-F238E27FC236}">
                <a16:creationId xmlns:a16="http://schemas.microsoft.com/office/drawing/2014/main" id="{85DF5D11-BD9F-C143-88B0-0F03532A819D}"/>
              </a:ext>
            </a:extLst>
          </p:cNvPr>
          <p:cNvSpPr>
            <a:spLocks noGrp="1"/>
          </p:cNvSpPr>
          <p:nvPr>
            <p:ph type="title"/>
          </p:nvPr>
        </p:nvSpPr>
        <p:spPr/>
        <p:txBody>
          <a:bodyPr/>
          <a:lstStyle/>
          <a:p>
            <a:r>
              <a:rPr lang="en-US" dirty="0"/>
              <a:t>SOLID Principles</a:t>
            </a:r>
          </a:p>
        </p:txBody>
      </p:sp>
      <p:pic>
        <p:nvPicPr>
          <p:cNvPr id="1026" name="Picture 2">
            <a:extLst>
              <a:ext uri="{FF2B5EF4-FFF2-40B4-BE49-F238E27FC236}">
                <a16:creationId xmlns:a16="http://schemas.microsoft.com/office/drawing/2014/main" id="{C4469CB3-ECE3-5244-8AB1-013930E4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19676"/>
            <a:ext cx="5943600" cy="242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27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3222974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59AF0-495A-1F47-9B5F-6E328846688B}"/>
              </a:ext>
            </a:extLst>
          </p:cNvPr>
          <p:cNvSpPr>
            <a:spLocks noGrp="1"/>
          </p:cNvSpPr>
          <p:nvPr>
            <p:ph type="title"/>
          </p:nvPr>
        </p:nvSpPr>
        <p:spPr/>
        <p:txBody>
          <a:bodyPr/>
          <a:lstStyle/>
          <a:p>
            <a:r>
              <a:rPr lang="en-US" dirty="0"/>
              <a:t>Microservices Scalability Cube</a:t>
            </a:r>
          </a:p>
        </p:txBody>
      </p:sp>
      <p:pic>
        <p:nvPicPr>
          <p:cNvPr id="4" name="Picture 3">
            <a:extLst>
              <a:ext uri="{FF2B5EF4-FFF2-40B4-BE49-F238E27FC236}">
                <a16:creationId xmlns:a16="http://schemas.microsoft.com/office/drawing/2014/main" id="{D64E7DC8-D818-694D-98B7-7031DCC0A41C}"/>
              </a:ext>
            </a:extLst>
          </p:cNvPr>
          <p:cNvPicPr>
            <a:picLocks noChangeAspect="1"/>
          </p:cNvPicPr>
          <p:nvPr/>
        </p:nvPicPr>
        <p:blipFill>
          <a:blip r:embed="rId2"/>
          <a:stretch>
            <a:fillRect/>
          </a:stretch>
        </p:blipFill>
        <p:spPr>
          <a:xfrm>
            <a:off x="76200" y="685278"/>
            <a:ext cx="5097294" cy="3962400"/>
          </a:xfrm>
          <a:prstGeom prst="rect">
            <a:avLst/>
          </a:prstGeom>
        </p:spPr>
      </p:pic>
      <p:sp>
        <p:nvSpPr>
          <p:cNvPr id="5" name="Rectangle 4">
            <a:extLst>
              <a:ext uri="{FF2B5EF4-FFF2-40B4-BE49-F238E27FC236}">
                <a16:creationId xmlns:a16="http://schemas.microsoft.com/office/drawing/2014/main" id="{77BEAC4A-BE25-AA45-97F4-B750FE9EB721}"/>
              </a:ext>
            </a:extLst>
          </p:cNvPr>
          <p:cNvSpPr/>
          <p:nvPr/>
        </p:nvSpPr>
        <p:spPr>
          <a:xfrm>
            <a:off x="3581400" y="1276350"/>
            <a:ext cx="1371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C8C6249-4611-4746-ABB5-5FB67397D4D1}"/>
              </a:ext>
            </a:extLst>
          </p:cNvPr>
          <p:cNvSpPr>
            <a:spLocks noGrp="1"/>
          </p:cNvSpPr>
          <p:nvPr>
            <p:ph idx="1"/>
          </p:nvPr>
        </p:nvSpPr>
        <p:spPr>
          <a:xfrm>
            <a:off x="4191000" y="1200150"/>
            <a:ext cx="4800600" cy="3429000"/>
          </a:xfrm>
        </p:spPr>
        <p:txBody>
          <a:bodyPr/>
          <a:lstStyle/>
          <a:p>
            <a:r>
              <a:rPr lang="en-US" sz="1400" dirty="0"/>
              <a:t>X-axis scaling consists of running multiple copies of an application behind a load balancer. If there are N copies then each copy handles 1/N of the load. This is a simple, commonly used approach of scaling an application.</a:t>
            </a:r>
            <a:br>
              <a:rPr lang="en-US" sz="1400" dirty="0"/>
            </a:br>
            <a:endParaRPr lang="en-US" sz="1400" dirty="0"/>
          </a:p>
          <a:p>
            <a:r>
              <a:rPr lang="en-US" sz="1400" dirty="0"/>
              <a:t>Y-axis axis scaling splits the application into multiple, different services. Each service is responsible for one or more closely related functions.</a:t>
            </a:r>
            <a:br>
              <a:rPr lang="en-US" sz="1400" dirty="0"/>
            </a:br>
            <a:endParaRPr lang="en-US" sz="1400" dirty="0"/>
          </a:p>
          <a:p>
            <a:r>
              <a:rPr lang="en-US" sz="1400" dirty="0"/>
              <a:t>When using Z-axis scaling each server runs an identical copy of the code. In this respect, it’s similar to X-axis scaling. The big difference is that each server is responsible for only a subset of the data. Some component of the system is responsible for routing each request to the appropriate server</a:t>
            </a:r>
          </a:p>
        </p:txBody>
      </p:sp>
      <p:sp>
        <p:nvSpPr>
          <p:cNvPr id="6" name="Rectangle 5">
            <a:extLst>
              <a:ext uri="{FF2B5EF4-FFF2-40B4-BE49-F238E27FC236}">
                <a16:creationId xmlns:a16="http://schemas.microsoft.com/office/drawing/2014/main" id="{A8FBB0EF-04A4-364D-A5EA-A478FBF541B9}"/>
              </a:ext>
            </a:extLst>
          </p:cNvPr>
          <p:cNvSpPr/>
          <p:nvPr/>
        </p:nvSpPr>
        <p:spPr>
          <a:xfrm>
            <a:off x="2819400" y="514350"/>
            <a:ext cx="5097294" cy="369332"/>
          </a:xfrm>
          <a:prstGeom prst="rect">
            <a:avLst/>
          </a:prstGeom>
        </p:spPr>
        <p:txBody>
          <a:bodyPr wrap="square">
            <a:spAutoFit/>
          </a:bodyPr>
          <a:lstStyle/>
          <a:p>
            <a:r>
              <a:rPr lang="en-US" dirty="0"/>
              <a:t>https://</a:t>
            </a:r>
            <a:r>
              <a:rPr lang="en-US" dirty="0" err="1"/>
              <a:t>microservices.io</a:t>
            </a:r>
            <a:r>
              <a:rPr lang="en-US" dirty="0"/>
              <a:t>/articles/</a:t>
            </a:r>
            <a:r>
              <a:rPr lang="en-US" dirty="0" err="1"/>
              <a:t>scalecube.html</a:t>
            </a:r>
            <a:endParaRPr lang="en-US" dirty="0"/>
          </a:p>
        </p:txBody>
      </p:sp>
    </p:spTree>
    <p:extLst>
      <p:ext uri="{BB962C8B-B14F-4D97-AF65-F5344CB8AC3E}">
        <p14:creationId xmlns:p14="http://schemas.microsoft.com/office/powerpoint/2010/main" val="4274947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0F6D3-401C-C646-A4D6-46AED2822C1F}"/>
              </a:ext>
            </a:extLst>
          </p:cNvPr>
          <p:cNvSpPr>
            <a:spLocks noGrp="1"/>
          </p:cNvSpPr>
          <p:nvPr>
            <p:ph type="title"/>
          </p:nvPr>
        </p:nvSpPr>
        <p:spPr/>
        <p:txBody>
          <a:bodyPr/>
          <a:lstStyle/>
          <a:p>
            <a:r>
              <a:rPr lang="en-US" dirty="0"/>
              <a:t>XYZ – Scaling</a:t>
            </a:r>
          </a:p>
        </p:txBody>
      </p:sp>
      <p:pic>
        <p:nvPicPr>
          <p:cNvPr id="4" name="Picture 3">
            <a:extLst>
              <a:ext uri="{FF2B5EF4-FFF2-40B4-BE49-F238E27FC236}">
                <a16:creationId xmlns:a16="http://schemas.microsoft.com/office/drawing/2014/main" id="{0C2E2ABA-6018-A441-A80E-E4CE69616F35}"/>
              </a:ext>
            </a:extLst>
          </p:cNvPr>
          <p:cNvPicPr>
            <a:picLocks noChangeAspect="1"/>
          </p:cNvPicPr>
          <p:nvPr/>
        </p:nvPicPr>
        <p:blipFill>
          <a:blip r:embed="rId2"/>
          <a:stretch>
            <a:fillRect/>
          </a:stretch>
        </p:blipFill>
        <p:spPr>
          <a:xfrm>
            <a:off x="172570" y="527497"/>
            <a:ext cx="2515654" cy="1358453"/>
          </a:xfrm>
          <a:prstGeom prst="rect">
            <a:avLst/>
          </a:prstGeom>
        </p:spPr>
      </p:pic>
      <p:pic>
        <p:nvPicPr>
          <p:cNvPr id="5" name="Picture 4">
            <a:extLst>
              <a:ext uri="{FF2B5EF4-FFF2-40B4-BE49-F238E27FC236}">
                <a16:creationId xmlns:a16="http://schemas.microsoft.com/office/drawing/2014/main" id="{B21BE5A8-47C5-E443-8A6F-C9201F0C31D8}"/>
              </a:ext>
            </a:extLst>
          </p:cNvPr>
          <p:cNvPicPr>
            <a:picLocks noChangeAspect="1"/>
          </p:cNvPicPr>
          <p:nvPr/>
        </p:nvPicPr>
        <p:blipFill>
          <a:blip r:embed="rId3"/>
          <a:stretch>
            <a:fillRect/>
          </a:stretch>
        </p:blipFill>
        <p:spPr>
          <a:xfrm>
            <a:off x="4114800" y="458263"/>
            <a:ext cx="4802809" cy="1508382"/>
          </a:xfrm>
          <a:prstGeom prst="rect">
            <a:avLst/>
          </a:prstGeom>
        </p:spPr>
      </p:pic>
      <p:pic>
        <p:nvPicPr>
          <p:cNvPr id="6" name="Picture 5">
            <a:extLst>
              <a:ext uri="{FF2B5EF4-FFF2-40B4-BE49-F238E27FC236}">
                <a16:creationId xmlns:a16="http://schemas.microsoft.com/office/drawing/2014/main" id="{9EB1EB43-3490-4543-9D95-C7C7ED070592}"/>
              </a:ext>
            </a:extLst>
          </p:cNvPr>
          <p:cNvPicPr>
            <a:picLocks noChangeAspect="1"/>
          </p:cNvPicPr>
          <p:nvPr/>
        </p:nvPicPr>
        <p:blipFill>
          <a:blip r:embed="rId4"/>
          <a:stretch>
            <a:fillRect/>
          </a:stretch>
        </p:blipFill>
        <p:spPr>
          <a:xfrm>
            <a:off x="239189" y="2003314"/>
            <a:ext cx="4376376" cy="1367618"/>
          </a:xfrm>
          <a:prstGeom prst="rect">
            <a:avLst/>
          </a:prstGeom>
        </p:spPr>
      </p:pic>
      <p:pic>
        <p:nvPicPr>
          <p:cNvPr id="7" name="Picture 6">
            <a:extLst>
              <a:ext uri="{FF2B5EF4-FFF2-40B4-BE49-F238E27FC236}">
                <a16:creationId xmlns:a16="http://schemas.microsoft.com/office/drawing/2014/main" id="{1C031661-8036-0147-ADCF-34DDE762A13B}"/>
              </a:ext>
            </a:extLst>
          </p:cNvPr>
          <p:cNvPicPr>
            <a:picLocks noChangeAspect="1"/>
          </p:cNvPicPr>
          <p:nvPr/>
        </p:nvPicPr>
        <p:blipFill>
          <a:blip r:embed="rId5"/>
          <a:stretch>
            <a:fillRect/>
          </a:stretch>
        </p:blipFill>
        <p:spPr>
          <a:xfrm>
            <a:off x="4804789" y="2198253"/>
            <a:ext cx="3875611" cy="1995940"/>
          </a:xfrm>
          <a:prstGeom prst="rect">
            <a:avLst/>
          </a:prstGeom>
        </p:spPr>
      </p:pic>
      <p:sp>
        <p:nvSpPr>
          <p:cNvPr id="8" name="TextBox 7">
            <a:extLst>
              <a:ext uri="{FF2B5EF4-FFF2-40B4-BE49-F238E27FC236}">
                <a16:creationId xmlns:a16="http://schemas.microsoft.com/office/drawing/2014/main" id="{D1EE016F-8C49-D24E-ABAF-2A55171B884B}"/>
              </a:ext>
            </a:extLst>
          </p:cNvPr>
          <p:cNvSpPr txBox="1"/>
          <p:nvPr/>
        </p:nvSpPr>
        <p:spPr>
          <a:xfrm>
            <a:off x="97424" y="3576329"/>
            <a:ext cx="5181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three dimensions.</a:t>
            </a:r>
          </a:p>
          <a:p>
            <a:pPr marL="285750" indent="-285750">
              <a:buFont typeface="Arial" panose="020B0604020202020204" pitchFamily="34" charset="0"/>
              <a:buChar char="•"/>
            </a:pPr>
            <a:r>
              <a:rPr lang="en-US" sz="1600" dirty="0"/>
              <a:t>A complete solution/environment typical is a mix</a:t>
            </a:r>
            <a:br>
              <a:rPr lang="en-US" sz="1600" dirty="0"/>
            </a:br>
            <a:r>
              <a:rPr lang="en-US" sz="1600" dirty="0"/>
              <a:t>and composition of patterns.</a:t>
            </a:r>
          </a:p>
          <a:p>
            <a:pPr marL="285750" indent="-285750">
              <a:buFont typeface="Arial" panose="020B0604020202020204" pitchFamily="34" charset="0"/>
              <a:buChar char="•"/>
            </a:pPr>
            <a:r>
              <a:rPr lang="en-US" sz="1600" dirty="0"/>
              <a:t>Application design and data access determines </a:t>
            </a:r>
            <a:r>
              <a:rPr lang="en-US" sz="1600" dirty="0" err="1"/>
              <a:t>opitions</a:t>
            </a:r>
            <a:r>
              <a:rPr lang="en-US" sz="1600" dirty="0"/>
              <a:t>.</a:t>
            </a:r>
          </a:p>
        </p:txBody>
      </p:sp>
    </p:spTree>
    <p:extLst>
      <p:ext uri="{BB962C8B-B14F-4D97-AF65-F5344CB8AC3E}">
        <p14:creationId xmlns:p14="http://schemas.microsoft.com/office/powerpoint/2010/main" val="225142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1A490E-A244-BDA5-DDCA-91F6CA68CC09}"/>
              </a:ext>
            </a:extLst>
          </p:cNvPr>
          <p:cNvPicPr>
            <a:picLocks noChangeAspect="1"/>
          </p:cNvPicPr>
          <p:nvPr/>
        </p:nvPicPr>
        <p:blipFill>
          <a:blip r:embed="rId2"/>
          <a:stretch>
            <a:fillRect/>
          </a:stretch>
        </p:blipFill>
        <p:spPr>
          <a:xfrm>
            <a:off x="3727249" y="590550"/>
            <a:ext cx="5264351" cy="2894083"/>
          </a:xfrm>
          <a:prstGeom prst="rect">
            <a:avLst/>
          </a:prstGeom>
        </p:spPr>
      </p:pic>
      <p:sp>
        <p:nvSpPr>
          <p:cNvPr id="2" name="Content Placeholder 1">
            <a:extLst>
              <a:ext uri="{FF2B5EF4-FFF2-40B4-BE49-F238E27FC236}">
                <a16:creationId xmlns:a16="http://schemas.microsoft.com/office/drawing/2014/main" id="{98C1EE43-FE55-C927-440D-80A6E9B4AE06}"/>
              </a:ext>
            </a:extLst>
          </p:cNvPr>
          <p:cNvSpPr>
            <a:spLocks noGrp="1"/>
          </p:cNvSpPr>
          <p:nvPr>
            <p:ph idx="1"/>
          </p:nvPr>
        </p:nvSpPr>
        <p:spPr>
          <a:xfrm>
            <a:off x="152400" y="589788"/>
            <a:ext cx="5029200" cy="3886200"/>
          </a:xfrm>
        </p:spPr>
        <p:txBody>
          <a:bodyPr/>
          <a:lstStyle/>
          <a:p>
            <a:r>
              <a:rPr lang="en-US" sz="1800" dirty="0"/>
              <a:t>API GW routing and multiple</a:t>
            </a:r>
            <a:br>
              <a:rPr lang="en-US" sz="1800" dirty="0"/>
            </a:br>
            <a:r>
              <a:rPr lang="en-US" sz="1800" dirty="0"/>
              <a:t>microservice implement</a:t>
            </a:r>
            <a:br>
              <a:rPr lang="en-US" sz="1800" dirty="0"/>
            </a:br>
            <a:r>
              <a:rPr lang="en-US" sz="1800" dirty="0"/>
              <a:t>Y-Axis Scaling</a:t>
            </a:r>
          </a:p>
          <a:p>
            <a:r>
              <a:rPr lang="en-US" sz="1800" dirty="0"/>
              <a:t>I will show how to use</a:t>
            </a:r>
            <a:br>
              <a:rPr lang="en-US" sz="1800" dirty="0"/>
            </a:br>
            <a:r>
              <a:rPr lang="en-US" sz="1800" dirty="0"/>
              <a:t>Elastic Load Balancer and</a:t>
            </a:r>
            <a:br>
              <a:rPr lang="en-US" sz="1800" dirty="0"/>
            </a:br>
            <a:r>
              <a:rPr lang="en-US" sz="1800" dirty="0"/>
              <a:t>Target Groups for X-Axis Scaling</a:t>
            </a:r>
            <a:br>
              <a:rPr lang="en-US" sz="1800" dirty="0"/>
            </a:br>
            <a:r>
              <a:rPr lang="en-US" sz="1800" dirty="0"/>
              <a:t>but you will not have to do it.</a:t>
            </a:r>
          </a:p>
          <a:p>
            <a:r>
              <a:rPr lang="en-US" sz="1800" dirty="0"/>
              <a:t>Just understand Z-Axis Scaling.</a:t>
            </a:r>
          </a:p>
          <a:p>
            <a:r>
              <a:rPr lang="en-US" sz="1800" dirty="0"/>
              <a:t>Inherent scaling and performance comes</a:t>
            </a:r>
            <a:br>
              <a:rPr lang="en-US" sz="1800" dirty="0"/>
            </a:br>
            <a:r>
              <a:rPr lang="en-US" sz="1800" dirty="0"/>
              <a:t>from S3, CloudFront, … …</a:t>
            </a:r>
          </a:p>
          <a:p>
            <a:r>
              <a:rPr lang="en-US" sz="1800" dirty="0"/>
              <a:t>Will show some of the networking to get</a:t>
            </a:r>
            <a:br>
              <a:rPr lang="en-US" sz="1800" dirty="0"/>
            </a:br>
            <a:r>
              <a:rPr lang="en-US" sz="1800" dirty="0"/>
              <a:t>better URLs, e.g. Route 53, Certificate Manager</a:t>
            </a:r>
          </a:p>
          <a:p>
            <a:endParaRPr lang="en-US" sz="1800" dirty="0"/>
          </a:p>
        </p:txBody>
      </p:sp>
      <p:sp>
        <p:nvSpPr>
          <p:cNvPr id="3" name="Title 2">
            <a:extLst>
              <a:ext uri="{FF2B5EF4-FFF2-40B4-BE49-F238E27FC236}">
                <a16:creationId xmlns:a16="http://schemas.microsoft.com/office/drawing/2014/main" id="{2C1A8157-3F13-A5B5-C265-AF8820CAAB30}"/>
              </a:ext>
            </a:extLst>
          </p:cNvPr>
          <p:cNvSpPr>
            <a:spLocks noGrp="1"/>
          </p:cNvSpPr>
          <p:nvPr>
            <p:ph type="title"/>
          </p:nvPr>
        </p:nvSpPr>
        <p:spPr/>
        <p:txBody>
          <a:bodyPr/>
          <a:lstStyle/>
          <a:p>
            <a:r>
              <a:rPr lang="en-US" dirty="0"/>
              <a:t>How Will We Apply Scaling Patterns</a:t>
            </a:r>
          </a:p>
        </p:txBody>
      </p:sp>
    </p:spTree>
    <p:extLst>
      <p:ext uri="{BB962C8B-B14F-4D97-AF65-F5344CB8AC3E}">
        <p14:creationId xmlns:p14="http://schemas.microsoft.com/office/powerpoint/2010/main" val="2386389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Tree>
    <p:extLst>
      <p:ext uri="{BB962C8B-B14F-4D97-AF65-F5344CB8AC3E}">
        <p14:creationId xmlns:p14="http://schemas.microsoft.com/office/powerpoint/2010/main" val="2146218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
        <p:nvSpPr>
          <p:cNvPr id="8" name="Rounded Rectangle 7">
            <a:extLst>
              <a:ext uri="{FF2B5EF4-FFF2-40B4-BE49-F238E27FC236}">
                <a16:creationId xmlns:a16="http://schemas.microsoft.com/office/drawing/2014/main" id="{C42A0747-8974-1F1C-757C-25FA26B6B6B3}"/>
              </a:ext>
            </a:extLst>
          </p:cNvPr>
          <p:cNvSpPr/>
          <p:nvPr/>
        </p:nvSpPr>
        <p:spPr>
          <a:xfrm>
            <a:off x="304800" y="1031974"/>
            <a:ext cx="8458199" cy="3048000"/>
          </a:xfrm>
          <a:prstGeom prst="round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The question of “why?” has arisen. There are online discussions of pros and cons.</a:t>
            </a:r>
          </a:p>
          <a:p>
            <a:pPr marL="285750" indent="-285750">
              <a:buFont typeface="Arial" panose="020B0604020202020204" pitchFamily="34" charset="0"/>
              <a:buChar char="•"/>
            </a:pPr>
            <a:r>
              <a:rPr lang="en-US" dirty="0">
                <a:hlinkClick r:id="rId4"/>
              </a:rPr>
              <a:t>https://docs.aws.amazon.com/prescriptive-guidance/latest/modernization-data-persistence/database-per-service.html</a:t>
            </a:r>
            <a:endParaRPr lang="en-US" dirty="0"/>
          </a:p>
          <a:p>
            <a:pPr marL="285750" indent="-285750">
              <a:buFont typeface="Arial" panose="020B0604020202020204" pitchFamily="34" charset="0"/>
              <a:buChar char="•"/>
            </a:pPr>
            <a:r>
              <a:rPr lang="en-US" dirty="0">
                <a:hlinkClick r:id="rId5"/>
              </a:rPr>
              <a:t>https://microservices.io/patterns/data/database-per-service.html</a:t>
            </a:r>
            <a:r>
              <a:rPr lang="en-US" dirty="0"/>
              <a:t> </a:t>
            </a:r>
          </a:p>
          <a:p>
            <a:pPr marL="285750" indent="-285750">
              <a:buFont typeface="Arial" panose="020B0604020202020204" pitchFamily="34" charset="0"/>
              <a:buChar char="•"/>
            </a:pPr>
            <a:r>
              <a:rPr lang="en-US" dirty="0">
                <a:hlinkClick r:id="rId6"/>
              </a:rPr>
              <a:t>https://www.tutorialspoint.com/microservices_design_patterns/microservices_design_patterns_database_per_service.htm</a:t>
            </a:r>
            <a:r>
              <a:rPr lang="en-US" dirty="0"/>
              <a:t> </a:t>
            </a:r>
          </a:p>
        </p:txBody>
      </p:sp>
    </p:spTree>
    <p:extLst>
      <p:ext uri="{BB962C8B-B14F-4D97-AF65-F5344CB8AC3E}">
        <p14:creationId xmlns:p14="http://schemas.microsoft.com/office/powerpoint/2010/main" val="422002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Part I</a:t>
            </a:r>
            <a:endParaRPr lang="en-US" altLang="en-US" sz="1600" i="1" dirty="0">
              <a:solidFill>
                <a:schemeClr val="bg1"/>
              </a:solidFill>
            </a:endParaRPr>
          </a:p>
        </p:txBody>
      </p:sp>
      <p:sp>
        <p:nvSpPr>
          <p:cNvPr id="2" name="TextBox 11">
            <a:extLst>
              <a:ext uri="{FF2B5EF4-FFF2-40B4-BE49-F238E27FC236}">
                <a16:creationId xmlns:a16="http://schemas.microsoft.com/office/drawing/2014/main" id="{8F92553B-C9A5-A8F9-B0CC-5623A80616D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688679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Concepts</a:t>
            </a:r>
          </a:p>
        </p:txBody>
      </p:sp>
      <p:sp>
        <p:nvSpPr>
          <p:cNvPr id="2" name="TextBox 11">
            <a:extLst>
              <a:ext uri="{FF2B5EF4-FFF2-40B4-BE49-F238E27FC236}">
                <a16:creationId xmlns:a16="http://schemas.microsoft.com/office/drawing/2014/main" id="{713430C5-1A53-6234-243D-50AB86011E3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83128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
        <p:nvSpPr>
          <p:cNvPr id="4" name="TextBox 3">
            <a:extLst>
              <a:ext uri="{FF2B5EF4-FFF2-40B4-BE49-F238E27FC236}">
                <a16:creationId xmlns:a16="http://schemas.microsoft.com/office/drawing/2014/main" id="{9BB9492E-2B96-79F7-5A5C-19298824FF0F}"/>
              </a:ext>
            </a:extLst>
          </p:cNvPr>
          <p:cNvSpPr txBox="1"/>
          <p:nvPr/>
        </p:nvSpPr>
        <p:spPr>
          <a:xfrm>
            <a:off x="1066800" y="2420094"/>
            <a:ext cx="7337120" cy="707886"/>
          </a:xfrm>
          <a:prstGeom prst="rect">
            <a:avLst/>
          </a:prstGeom>
          <a:solidFill>
            <a:srgbClr val="FFC000"/>
          </a:solidFill>
        </p:spPr>
        <p:txBody>
          <a:bodyPr wrap="square">
            <a:spAutoFit/>
          </a:bodyPr>
          <a:lstStyle/>
          <a:p>
            <a:r>
              <a:rPr lang="en-US" sz="4000" dirty="0"/>
              <a:t>We will start in a minute or two.</a:t>
            </a:r>
          </a:p>
        </p:txBody>
      </p:sp>
      <p:sp>
        <p:nvSpPr>
          <p:cNvPr id="5" name="TextBox 9">
            <a:extLst>
              <a:ext uri="{FF2B5EF4-FFF2-40B4-BE49-F238E27FC236}">
                <a16:creationId xmlns:a16="http://schemas.microsoft.com/office/drawing/2014/main" id="{2B2BB161-F5FE-59E8-E451-C74396BC7FAB}"/>
              </a:ext>
            </a:extLst>
          </p:cNvPr>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2a: Microservices, REST, BLOBs</a:t>
            </a:r>
          </a:p>
        </p:txBody>
      </p:sp>
    </p:spTree>
    <p:extLst>
      <p:ext uri="{BB962C8B-B14F-4D97-AF65-F5344CB8AC3E}">
        <p14:creationId xmlns:p14="http://schemas.microsoft.com/office/powerpoint/2010/main" val="1554716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but first linked resources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4089739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4CFD-CF02-F19D-F17E-79BD49E49D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DF4060-69D0-C3BD-9575-4C26202C4C45}"/>
              </a:ext>
            </a:extLst>
          </p:cNvPr>
          <p:cNvSpPr>
            <a:spLocks noGrp="1"/>
          </p:cNvSpPr>
          <p:nvPr>
            <p:ph idx="1"/>
          </p:nvPr>
        </p:nvSpPr>
        <p:spPr>
          <a:xfrm>
            <a:off x="152400" y="552450"/>
            <a:ext cx="7772400" cy="4038600"/>
          </a:xfrm>
        </p:spPr>
        <p:txBody>
          <a:bodyPr/>
          <a:lstStyle/>
          <a:p>
            <a:r>
              <a:rPr lang="en-US" dirty="0"/>
              <a:t>GET</a:t>
            </a:r>
          </a:p>
          <a:p>
            <a:r>
              <a:rPr lang="en-US" dirty="0"/>
              <a:t>https://localhost:8001</a:t>
            </a:r>
          </a:p>
          <a:p>
            <a:r>
              <a:rPr lang="en-US" dirty="0"/>
              <a:t>ftp://</a:t>
            </a:r>
          </a:p>
          <a:p>
            <a:r>
              <a:rPr lang="en-US" dirty="0">
                <a:hlinkClick r:id="rId2" invalidUrl="file:///"/>
              </a:rPr>
              <a:t>File:///</a:t>
            </a:r>
            <a:endParaRPr lang="en-US" dirty="0"/>
          </a:p>
          <a:p>
            <a:r>
              <a:rPr lang="en-US" dirty="0">
                <a:hlinkClick r:id="rId3" invalidUrl="sip:///"/>
              </a:rPr>
              <a:t>Sip://</a:t>
            </a:r>
            <a:endParaRPr lang="en-US" dirty="0"/>
          </a:p>
          <a:p>
            <a:endParaRPr lang="en-US" dirty="0"/>
          </a:p>
          <a:p>
            <a:r>
              <a:rPr lang="en-US" dirty="0"/>
              <a:t>https://classes.dff-e6156.org/</a:t>
            </a:r>
            <a:r>
              <a:rPr lang="en-US" dirty="0" err="1"/>
              <a:t>students?last_name</a:t>
            </a:r>
            <a:r>
              <a:rPr lang="en-US" dirty="0"/>
              <a:t>=Ferguson&amp;</a:t>
            </a:r>
            <a:br>
              <a:rPr lang="en-US" dirty="0"/>
            </a:br>
            <a:r>
              <a:rPr lang="en-US" dirty="0"/>
              <a:t>select * from students where </a:t>
            </a:r>
            <a:r>
              <a:rPr lang="en-US" dirty="0" err="1"/>
              <a:t>last_name</a:t>
            </a:r>
            <a:r>
              <a:rPr lang="en-US" dirty="0"/>
              <a:t>=‘Ferguson’</a:t>
            </a:r>
          </a:p>
        </p:txBody>
      </p:sp>
    </p:spTree>
    <p:extLst>
      <p:ext uri="{BB962C8B-B14F-4D97-AF65-F5344CB8AC3E}">
        <p14:creationId xmlns:p14="http://schemas.microsoft.com/office/powerpoint/2010/main" val="1630725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5F27-6CFA-BCEE-3A3C-2FE12CF291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BCFE43-BD9F-9621-8B65-62A120DE08DC}"/>
              </a:ext>
            </a:extLst>
          </p:cNvPr>
          <p:cNvSpPr>
            <a:spLocks noGrp="1"/>
          </p:cNvSpPr>
          <p:nvPr>
            <p:ph idx="1"/>
          </p:nvPr>
        </p:nvSpPr>
        <p:spPr>
          <a:xfrm>
            <a:off x="152400" y="552450"/>
            <a:ext cx="8229600" cy="4038600"/>
          </a:xfrm>
        </p:spPr>
        <p:txBody>
          <a:bodyPr/>
          <a:lstStyle/>
          <a:p>
            <a:r>
              <a:rPr lang="en-US" dirty="0"/>
              <a:t>/students (GET, POST)</a:t>
            </a:r>
          </a:p>
          <a:p>
            <a:r>
              <a:rPr lang="en-US" dirty="0"/>
              <a:t>/students/{</a:t>
            </a:r>
            <a:r>
              <a:rPr lang="en-US" dirty="0" err="1"/>
              <a:t>uni</a:t>
            </a:r>
            <a:r>
              <a:rPr lang="en-US" dirty="0"/>
              <a:t>} (PUT, GET, DELETE)</a:t>
            </a:r>
          </a:p>
          <a:p>
            <a:r>
              <a:rPr lang="en-US" dirty="0"/>
              <a:t>/projects</a:t>
            </a:r>
          </a:p>
          <a:p>
            <a:r>
              <a:rPr lang="en-US" dirty="0"/>
              <a:t>/coupons</a:t>
            </a:r>
          </a:p>
        </p:txBody>
      </p:sp>
    </p:spTree>
    <p:extLst>
      <p:ext uri="{BB962C8B-B14F-4D97-AF65-F5344CB8AC3E}">
        <p14:creationId xmlns:p14="http://schemas.microsoft.com/office/powerpoint/2010/main" val="182496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Linked Data</a:t>
            </a:r>
          </a:p>
        </p:txBody>
      </p:sp>
      <p:sp>
        <p:nvSpPr>
          <p:cNvPr id="2" name="TextBox 11">
            <a:extLst>
              <a:ext uri="{FF2B5EF4-FFF2-40B4-BE49-F238E27FC236}">
                <a16:creationId xmlns:a16="http://schemas.microsoft.com/office/drawing/2014/main" id="{E57E9F39-1C52-AB80-2C30-3C117C01F66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3756646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99FA1-5CC9-BB42-BF3B-09A8BE03E8A8}"/>
              </a:ext>
            </a:extLst>
          </p:cNvPr>
          <p:cNvSpPr>
            <a:spLocks noGrp="1"/>
          </p:cNvSpPr>
          <p:nvPr>
            <p:ph idx="1"/>
          </p:nvPr>
        </p:nvSpPr>
        <p:spPr>
          <a:xfrm>
            <a:off x="146474" y="590550"/>
            <a:ext cx="8462038" cy="4038600"/>
          </a:xfrm>
        </p:spPr>
        <p:txBody>
          <a:bodyPr/>
          <a:lstStyle/>
          <a:p>
            <a:r>
              <a:rPr lang="en-US" dirty="0"/>
              <a:t>Consider two microservices:</a:t>
            </a:r>
          </a:p>
          <a:p>
            <a:pPr lvl="1"/>
            <a:r>
              <a:rPr lang="en-US" dirty="0" err="1"/>
              <a:t>UserService</a:t>
            </a:r>
            <a:r>
              <a:rPr lang="en-US" dirty="0"/>
              <a:t> handles two resources:</a:t>
            </a:r>
          </a:p>
          <a:p>
            <a:pPr lvl="2"/>
            <a:r>
              <a:rPr lang="en-US" dirty="0"/>
              <a:t>User</a:t>
            </a:r>
          </a:p>
          <a:p>
            <a:pPr lvl="2"/>
            <a:r>
              <a:rPr lang="en-US" dirty="0"/>
              <a:t>Address</a:t>
            </a:r>
          </a:p>
          <a:p>
            <a:pPr lvl="1"/>
            <a:r>
              <a:rPr lang="en-US" dirty="0" err="1"/>
              <a:t>OrderService</a:t>
            </a:r>
            <a:r>
              <a:rPr lang="en-US" dirty="0"/>
              <a:t> handles two resources:</a:t>
            </a:r>
          </a:p>
          <a:p>
            <a:pPr lvl="2"/>
            <a:r>
              <a:rPr lang="en-US" dirty="0"/>
              <a:t>Order</a:t>
            </a:r>
          </a:p>
          <a:p>
            <a:pPr lvl="2"/>
            <a:r>
              <a:rPr lang="en-US" dirty="0" err="1"/>
              <a:t>OrderItem</a:t>
            </a:r>
            <a:endParaRPr lang="en-US" dirty="0"/>
          </a:p>
          <a:p>
            <a:r>
              <a:rPr lang="en-US" dirty="0"/>
              <a:t>Associations/Link/Relationships can be surprisingly complicated. There are many considerations. (See </a:t>
            </a:r>
            <a:r>
              <a:rPr lang="en-US" dirty="0">
                <a:hlinkClick r:id="rId2"/>
              </a:rPr>
              <a:t>https://www.uml-diagrams.org/association.html</a:t>
            </a:r>
            <a:r>
              <a:rPr lang="en-US" dirty="0"/>
              <a:t>)</a:t>
            </a:r>
          </a:p>
          <a:p>
            <a:r>
              <a:rPr lang="en-US" dirty="0"/>
              <a:t>In this example, we have</a:t>
            </a:r>
          </a:p>
          <a:p>
            <a:pPr lvl="1"/>
            <a:r>
              <a:rPr lang="en-US" dirty="0"/>
              <a:t>Association (User-Address, User-Order)</a:t>
            </a:r>
          </a:p>
          <a:p>
            <a:pPr lvl="1"/>
            <a:r>
              <a:rPr lang="en-US" dirty="0"/>
              <a:t>Composition (Order-</a:t>
            </a:r>
            <a:r>
              <a:rPr lang="en-US" dirty="0" err="1"/>
              <a:t>OrderItem</a:t>
            </a:r>
            <a:r>
              <a:rPr lang="en-US" dirty="0"/>
              <a:t>)</a:t>
            </a:r>
          </a:p>
        </p:txBody>
      </p:sp>
      <p:sp>
        <p:nvSpPr>
          <p:cNvPr id="3" name="Title 2">
            <a:extLst>
              <a:ext uri="{FF2B5EF4-FFF2-40B4-BE49-F238E27FC236}">
                <a16:creationId xmlns:a16="http://schemas.microsoft.com/office/drawing/2014/main" id="{52A88B4B-C3D7-7141-98EB-8F9A26FF6A95}"/>
              </a:ext>
            </a:extLst>
          </p:cNvPr>
          <p:cNvSpPr>
            <a:spLocks noGrp="1"/>
          </p:cNvSpPr>
          <p:nvPr>
            <p:ph type="title"/>
          </p:nvPr>
        </p:nvSpPr>
        <p:spPr/>
        <p:txBody>
          <a:bodyPr/>
          <a:lstStyle/>
          <a:p>
            <a:r>
              <a:rPr lang="en-US" dirty="0"/>
              <a:t>Linked Data</a:t>
            </a:r>
          </a:p>
        </p:txBody>
      </p:sp>
      <p:pic>
        <p:nvPicPr>
          <p:cNvPr id="4" name="Picture 3">
            <a:extLst>
              <a:ext uri="{FF2B5EF4-FFF2-40B4-BE49-F238E27FC236}">
                <a16:creationId xmlns:a16="http://schemas.microsoft.com/office/drawing/2014/main" id="{44C11E29-8556-3440-A8E5-D026B9E3AB77}"/>
              </a:ext>
            </a:extLst>
          </p:cNvPr>
          <p:cNvPicPr>
            <a:picLocks noChangeAspect="1"/>
          </p:cNvPicPr>
          <p:nvPr/>
        </p:nvPicPr>
        <p:blipFill>
          <a:blip r:embed="rId3"/>
          <a:stretch>
            <a:fillRect/>
          </a:stretch>
        </p:blipFill>
        <p:spPr>
          <a:xfrm>
            <a:off x="5157592" y="133350"/>
            <a:ext cx="3813838" cy="2662337"/>
          </a:xfrm>
          <a:prstGeom prst="rect">
            <a:avLst/>
          </a:prstGeom>
        </p:spPr>
      </p:pic>
    </p:spTree>
    <p:extLst>
      <p:ext uri="{BB962C8B-B14F-4D97-AF65-F5344CB8AC3E}">
        <p14:creationId xmlns:p14="http://schemas.microsoft.com/office/powerpoint/2010/main" val="805695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2B3BD-0BC3-974D-9968-5E0A078C5E77}"/>
              </a:ext>
            </a:extLst>
          </p:cNvPr>
          <p:cNvSpPr>
            <a:spLocks noGrp="1"/>
          </p:cNvSpPr>
          <p:nvPr>
            <p:ph idx="1"/>
          </p:nvPr>
        </p:nvSpPr>
        <p:spPr>
          <a:xfrm>
            <a:off x="152400" y="514350"/>
            <a:ext cx="8839200" cy="4114800"/>
          </a:xfrm>
        </p:spPr>
        <p:txBody>
          <a:bodyPr/>
          <a:lstStyle/>
          <a:p>
            <a:pPr marL="0" indent="0">
              <a:buNone/>
            </a:pPr>
            <a:r>
              <a:rPr lang="en-US" sz="1800" dirty="0"/>
              <a:t>The simple object model might/could/would/should have the following:</a:t>
            </a:r>
          </a:p>
          <a:p>
            <a:pPr lvl="1"/>
            <a:r>
              <a:rPr lang="en-US" sz="1600" dirty="0"/>
              <a:t>/users</a:t>
            </a:r>
          </a:p>
          <a:p>
            <a:pPr lvl="1"/>
            <a:r>
              <a:rPr lang="en-US" sz="1600" dirty="0"/>
              <a:t>/users/&lt;</a:t>
            </a:r>
            <a:r>
              <a:rPr lang="en-US" sz="1600" dirty="0" err="1"/>
              <a:t>userID</a:t>
            </a:r>
            <a:r>
              <a:rPr lang="en-US" sz="1600" dirty="0"/>
              <a:t>&gt;</a:t>
            </a:r>
          </a:p>
          <a:p>
            <a:pPr lvl="1"/>
            <a:r>
              <a:rPr lang="en-US" sz="1600" dirty="0"/>
              <a:t>/users/&lt;</a:t>
            </a:r>
            <a:r>
              <a:rPr lang="en-US" sz="1600" dirty="0" err="1"/>
              <a:t>userID</a:t>
            </a:r>
            <a:r>
              <a:rPr lang="en-US" sz="1600" dirty="0"/>
              <a:t>&gt;/address</a:t>
            </a:r>
          </a:p>
          <a:p>
            <a:pPr lvl="1"/>
            <a:r>
              <a:rPr lang="en-US" sz="1600" dirty="0"/>
              <a:t>/users/&lt;</a:t>
            </a:r>
            <a:r>
              <a:rPr lang="en-US" sz="1600" dirty="0" err="1"/>
              <a:t>userID</a:t>
            </a:r>
            <a:r>
              <a:rPr lang="en-US" sz="1600" dirty="0"/>
              <a:t>&gt;/orders</a:t>
            </a:r>
          </a:p>
          <a:p>
            <a:pPr lvl="1"/>
            <a:r>
              <a:rPr lang="en-US" sz="1600" dirty="0"/>
              <a:t>/addresses</a:t>
            </a:r>
          </a:p>
          <a:p>
            <a:pPr lvl="1"/>
            <a:r>
              <a:rPr lang="en-US" sz="1600" dirty="0"/>
              <a:t>/addresses/&lt;</a:t>
            </a:r>
            <a:r>
              <a:rPr lang="en-US" sz="1600" dirty="0" err="1"/>
              <a:t>addressID</a:t>
            </a:r>
            <a:r>
              <a:rPr lang="en-US" sz="1600" dirty="0"/>
              <a:t>&gt;/users</a:t>
            </a:r>
          </a:p>
          <a:p>
            <a:pPr lvl="1"/>
            <a:r>
              <a:rPr lang="en-US" sz="1600" dirty="0"/>
              <a:t>/orders/&lt;</a:t>
            </a:r>
            <a:r>
              <a:rPr lang="en-US" sz="1600" dirty="0" err="1"/>
              <a:t>orderID</a:t>
            </a:r>
            <a:r>
              <a:rPr lang="en-US" sz="1600" dirty="0"/>
              <a:t>&gt;</a:t>
            </a:r>
          </a:p>
          <a:p>
            <a:pPr lvl="1"/>
            <a:r>
              <a:rPr lang="en-US" sz="1600" dirty="0"/>
              <a:t>/orders/&lt;</a:t>
            </a:r>
            <a:r>
              <a:rPr lang="en-US" sz="1600" dirty="0" err="1"/>
              <a:t>orderID</a:t>
            </a:r>
            <a:r>
              <a:rPr lang="en-US" sz="1600" dirty="0"/>
              <a:t>&gt;/</a:t>
            </a:r>
            <a:r>
              <a:rPr lang="en-US" sz="1600" dirty="0" err="1"/>
              <a:t>orderitems</a:t>
            </a:r>
            <a:endParaRPr lang="en-US" sz="1600" dirty="0"/>
          </a:p>
          <a:p>
            <a:pPr lvl="1"/>
            <a:r>
              <a:rPr lang="en-US" sz="1600" dirty="0"/>
              <a:t>/orders&lt;</a:t>
            </a:r>
            <a:r>
              <a:rPr lang="en-US" sz="1600" dirty="0" err="1"/>
              <a:t>orderID</a:t>
            </a:r>
            <a:r>
              <a:rPr lang="en-US" sz="1600" dirty="0"/>
              <a:t>&gt;/</a:t>
            </a:r>
            <a:r>
              <a:rPr lang="en-US" sz="1600" dirty="0" err="1"/>
              <a:t>orderitems</a:t>
            </a:r>
            <a:r>
              <a:rPr lang="en-US" sz="1600" dirty="0"/>
              <a:t>/&lt;</a:t>
            </a:r>
            <a:r>
              <a:rPr lang="en-US" sz="1600" dirty="0" err="1"/>
              <a:t>itemID</a:t>
            </a:r>
            <a:r>
              <a:rPr lang="en-US" sz="1600" dirty="0"/>
              <a:t>&gt;</a:t>
            </a:r>
          </a:p>
          <a:p>
            <a:pPr lvl="1"/>
            <a:r>
              <a:rPr lang="en-US" sz="1600" dirty="0"/>
              <a:t>... ...</a:t>
            </a:r>
          </a:p>
          <a:p>
            <a:r>
              <a:rPr lang="en-US" sz="1800" dirty="0"/>
              <a:t>How do you “point backwards” in a “foreign key relationship,” e.g. Address </a:t>
            </a:r>
            <a:r>
              <a:rPr lang="en-US" sz="1800" dirty="0">
                <a:sym typeface="Wingdings" pitchFamily="2" charset="2"/>
              </a:rPr>
              <a:t> User</a:t>
            </a:r>
          </a:p>
          <a:p>
            <a:pPr lvl="1"/>
            <a:r>
              <a:rPr lang="en-US" sz="1600" dirty="0"/>
              <a:t>“</a:t>
            </a:r>
            <a:r>
              <a:rPr lang="en-US" sz="1600" dirty="0" err="1"/>
              <a:t>href</a:t>
            </a:r>
            <a:r>
              <a:rPr lang="en-US" sz="1600" dirty="0"/>
              <a:t>” : “/</a:t>
            </a:r>
            <a:r>
              <a:rPr lang="en-US" sz="1600" dirty="0" err="1"/>
              <a:t>users?addressID</a:t>
            </a:r>
            <a:r>
              <a:rPr lang="en-US" sz="1600" dirty="0"/>
              <a:t>=201”</a:t>
            </a:r>
          </a:p>
          <a:p>
            <a:pPr lvl="1"/>
            <a:r>
              <a:rPr lang="en-US" sz="1600" dirty="0"/>
              <a:t>This means you store the </a:t>
            </a:r>
            <a:r>
              <a:rPr lang="en-US" sz="1600" dirty="0" err="1"/>
              <a:t>addressID</a:t>
            </a:r>
            <a:r>
              <a:rPr lang="en-US" sz="1600" dirty="0"/>
              <a:t> in the DB but return a link om REST.</a:t>
            </a:r>
          </a:p>
        </p:txBody>
      </p:sp>
      <p:pic>
        <p:nvPicPr>
          <p:cNvPr id="5" name="Picture 4">
            <a:extLst>
              <a:ext uri="{FF2B5EF4-FFF2-40B4-BE49-F238E27FC236}">
                <a16:creationId xmlns:a16="http://schemas.microsoft.com/office/drawing/2014/main" id="{DCE7AA41-0FC8-5E47-8DC9-46828CFFD456}"/>
              </a:ext>
            </a:extLst>
          </p:cNvPr>
          <p:cNvPicPr>
            <a:picLocks noChangeAspect="1"/>
          </p:cNvPicPr>
          <p:nvPr/>
        </p:nvPicPr>
        <p:blipFill>
          <a:blip r:embed="rId2"/>
          <a:stretch>
            <a:fillRect/>
          </a:stretch>
        </p:blipFill>
        <p:spPr>
          <a:xfrm>
            <a:off x="4455172" y="971550"/>
            <a:ext cx="2261091" cy="2846387"/>
          </a:xfrm>
          <a:prstGeom prst="rect">
            <a:avLst/>
          </a:prstGeom>
        </p:spPr>
      </p:pic>
      <p:sp>
        <p:nvSpPr>
          <p:cNvPr id="3" name="Title 2">
            <a:extLst>
              <a:ext uri="{FF2B5EF4-FFF2-40B4-BE49-F238E27FC236}">
                <a16:creationId xmlns:a16="http://schemas.microsoft.com/office/drawing/2014/main" id="{67FF0F9E-AE2B-8A46-AB7B-B9873218F551}"/>
              </a:ext>
            </a:extLst>
          </p:cNvPr>
          <p:cNvSpPr>
            <a:spLocks noGrp="1"/>
          </p:cNvSpPr>
          <p:nvPr>
            <p:ph type="title"/>
          </p:nvPr>
        </p:nvSpPr>
        <p:spPr/>
        <p:txBody>
          <a:bodyPr/>
          <a:lstStyle/>
          <a:p>
            <a:r>
              <a:rPr lang="en-US" dirty="0"/>
              <a:t>Resource Paths</a:t>
            </a:r>
          </a:p>
        </p:txBody>
      </p:sp>
      <p:pic>
        <p:nvPicPr>
          <p:cNvPr id="6" name="Picture 5">
            <a:extLst>
              <a:ext uri="{FF2B5EF4-FFF2-40B4-BE49-F238E27FC236}">
                <a16:creationId xmlns:a16="http://schemas.microsoft.com/office/drawing/2014/main" id="{2E176E66-30B8-F844-8C51-6DD8E8F4A2AB}"/>
              </a:ext>
            </a:extLst>
          </p:cNvPr>
          <p:cNvPicPr>
            <a:picLocks noChangeAspect="1"/>
          </p:cNvPicPr>
          <p:nvPr/>
        </p:nvPicPr>
        <p:blipFill>
          <a:blip r:embed="rId3"/>
          <a:stretch>
            <a:fillRect/>
          </a:stretch>
        </p:blipFill>
        <p:spPr>
          <a:xfrm>
            <a:off x="6419633" y="971550"/>
            <a:ext cx="2571967" cy="2768600"/>
          </a:xfrm>
          <a:prstGeom prst="rect">
            <a:avLst/>
          </a:prstGeom>
        </p:spPr>
      </p:pic>
      <p:sp>
        <p:nvSpPr>
          <p:cNvPr id="7" name="TextBox 6">
            <a:extLst>
              <a:ext uri="{FF2B5EF4-FFF2-40B4-BE49-F238E27FC236}">
                <a16:creationId xmlns:a16="http://schemas.microsoft.com/office/drawing/2014/main" id="{77425100-FFCA-604D-A997-2747429F8A1B}"/>
              </a:ext>
            </a:extLst>
          </p:cNvPr>
          <p:cNvSpPr txBox="1"/>
          <p:nvPr/>
        </p:nvSpPr>
        <p:spPr>
          <a:xfrm>
            <a:off x="3152622" y="813883"/>
            <a:ext cx="1374094" cy="369332"/>
          </a:xfrm>
          <a:prstGeom prst="rect">
            <a:avLst/>
          </a:prstGeom>
          <a:noFill/>
        </p:spPr>
        <p:txBody>
          <a:bodyPr wrap="none" rtlCol="0">
            <a:spAutoFit/>
          </a:bodyPr>
          <a:lstStyle/>
          <a:p>
            <a:r>
              <a:rPr lang="en-US" dirty="0"/>
              <a:t>Composition</a:t>
            </a:r>
          </a:p>
        </p:txBody>
      </p:sp>
      <p:sp>
        <p:nvSpPr>
          <p:cNvPr id="8" name="TextBox 7">
            <a:extLst>
              <a:ext uri="{FF2B5EF4-FFF2-40B4-BE49-F238E27FC236}">
                <a16:creationId xmlns:a16="http://schemas.microsoft.com/office/drawing/2014/main" id="{863B8AE2-66DF-F545-86CC-A628704699BB}"/>
              </a:ext>
            </a:extLst>
          </p:cNvPr>
          <p:cNvSpPr txBox="1"/>
          <p:nvPr/>
        </p:nvSpPr>
        <p:spPr>
          <a:xfrm>
            <a:off x="7012894" y="786884"/>
            <a:ext cx="1251753" cy="369332"/>
          </a:xfrm>
          <a:prstGeom prst="rect">
            <a:avLst/>
          </a:prstGeom>
          <a:noFill/>
        </p:spPr>
        <p:txBody>
          <a:bodyPr wrap="none" rtlCol="0">
            <a:spAutoFit/>
          </a:bodyPr>
          <a:lstStyle/>
          <a:p>
            <a:r>
              <a:rPr lang="en-US" dirty="0"/>
              <a:t>Association</a:t>
            </a:r>
          </a:p>
        </p:txBody>
      </p:sp>
    </p:spTree>
    <p:extLst>
      <p:ext uri="{BB962C8B-B14F-4D97-AF65-F5344CB8AC3E}">
        <p14:creationId xmlns:p14="http://schemas.microsoft.com/office/powerpoint/2010/main" val="142917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Example</a:t>
            </a:r>
          </a:p>
        </p:txBody>
      </p:sp>
      <p:sp>
        <p:nvSpPr>
          <p:cNvPr id="2" name="TextBox 11">
            <a:extLst>
              <a:ext uri="{FF2B5EF4-FFF2-40B4-BE49-F238E27FC236}">
                <a16:creationId xmlns:a16="http://schemas.microsoft.com/office/drawing/2014/main" id="{E57E9F39-1C52-AB80-2C30-3C117C01F66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14433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E893C0-391D-C2A7-EF36-4FD8599A69AB}"/>
              </a:ext>
            </a:extLst>
          </p:cNvPr>
          <p:cNvSpPr>
            <a:spLocks noGrp="1"/>
          </p:cNvSpPr>
          <p:nvPr>
            <p:ph idx="1"/>
          </p:nvPr>
        </p:nvSpPr>
        <p:spPr/>
        <p:txBody>
          <a:bodyPr/>
          <a:lstStyle/>
          <a:p>
            <a:r>
              <a:rPr lang="en-US" dirty="0" err="1"/>
              <a:t>SwaggerHub</a:t>
            </a:r>
            <a:endParaRPr lang="en-US" dirty="0"/>
          </a:p>
          <a:p>
            <a:r>
              <a:rPr lang="en-US" dirty="0" err="1"/>
              <a:t>FastAPI</a:t>
            </a:r>
            <a:r>
              <a:rPr lang="en-US" dirty="0"/>
              <a:t> and </a:t>
            </a:r>
            <a:r>
              <a:rPr lang="en-US" dirty="0" err="1"/>
              <a:t>Pydantic</a:t>
            </a:r>
            <a:r>
              <a:rPr lang="en-US" dirty="0"/>
              <a:t> examples.</a:t>
            </a:r>
          </a:p>
          <a:p>
            <a:r>
              <a:rPr lang="en-US" dirty="0"/>
              <a:t>/Users/</a:t>
            </a:r>
            <a:r>
              <a:rPr lang="en-US" dirty="0" err="1"/>
              <a:t>donaldferguson</a:t>
            </a:r>
            <a:r>
              <a:rPr lang="en-US" dirty="0"/>
              <a:t>/Dropbox/000-NewProjects/W4111-FastAPI-IMDB-Solution</a:t>
            </a:r>
          </a:p>
        </p:txBody>
      </p:sp>
      <p:sp>
        <p:nvSpPr>
          <p:cNvPr id="3" name="Title 2">
            <a:extLst>
              <a:ext uri="{FF2B5EF4-FFF2-40B4-BE49-F238E27FC236}">
                <a16:creationId xmlns:a16="http://schemas.microsoft.com/office/drawing/2014/main" id="{243516A2-693E-9741-E87F-90E43C0CE0C2}"/>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16096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BLOBs, AWS S3, Web Server</a:t>
            </a:r>
            <a:endParaRPr lang="en-US" altLang="en-US" sz="1600" i="1" dirty="0">
              <a:solidFill>
                <a:schemeClr val="bg1"/>
              </a:solidFill>
            </a:endParaRPr>
          </a:p>
        </p:txBody>
      </p:sp>
      <p:sp>
        <p:nvSpPr>
          <p:cNvPr id="9" name="TextBox 11">
            <a:extLst>
              <a:ext uri="{FF2B5EF4-FFF2-40B4-BE49-F238E27FC236}">
                <a16:creationId xmlns:a16="http://schemas.microsoft.com/office/drawing/2014/main" id="{C5458E67-1A3A-C541-A07B-BEE341665C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89055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23497" y="2552700"/>
            <a:ext cx="8839200" cy="2120816"/>
          </a:xfrm>
        </p:spPr>
        <p:txBody>
          <a:bodyPr/>
          <a:lstStyle/>
          <a:p>
            <a:r>
              <a:rPr lang="en-US" sz="1400" dirty="0"/>
              <a:t>We have seen how to use Flask (or </a:t>
            </a:r>
            <a:r>
              <a:rPr lang="en-US" sz="1400" dirty="0" err="1"/>
              <a:t>FastAPI</a:t>
            </a:r>
            <a:r>
              <a:rPr lang="en-US" sz="1400" dirty="0"/>
              <a:t>) to implement an endpoint (a set of paths):</a:t>
            </a:r>
          </a:p>
          <a:p>
            <a:pPr lvl="1"/>
            <a:r>
              <a:rPr lang="en-US" sz="1200" dirty="0"/>
              <a:t>Some of the paths can run application logic and return the result data.</a:t>
            </a:r>
          </a:p>
          <a:p>
            <a:pPr lvl="1"/>
            <a:r>
              <a:rPr lang="en-US" sz="1200" dirty="0"/>
              <a:t>Some can return pages that a browser can render. Basically, these paths are returning the “client application” to the browser to execute, and may have API calls in JavaScript/Typescript.</a:t>
            </a:r>
          </a:p>
          <a:p>
            <a:pPr lvl="1"/>
            <a:r>
              <a:rPr lang="en-US" sz="1200" dirty="0"/>
              <a:t>Do not worry about this now.</a:t>
            </a:r>
          </a:p>
          <a:p>
            <a:r>
              <a:rPr lang="en-US" sz="1400" dirty="0"/>
              <a:t>But, running application logic and simply delivering files are two different “concerns.”</a:t>
            </a:r>
          </a:p>
          <a:p>
            <a:pPr lvl="1"/>
            <a:r>
              <a:rPr lang="en-US" sz="1200" dirty="0"/>
              <a:t>Having one runtime implement both would violate the SOLID principle.</a:t>
            </a:r>
          </a:p>
          <a:p>
            <a:pPr lvl="1"/>
            <a:r>
              <a:rPr lang="en-US" sz="1200" dirty="0"/>
              <a:t>The design points are different: “You can be a floor wax or a mouth wash, but not both.”</a:t>
            </a:r>
          </a:p>
          <a:p>
            <a:r>
              <a:rPr lang="en-US" sz="1400" dirty="0"/>
              <a:t>So, we need a separate “web server.”</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 – Reminder</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723900"/>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469984"/>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D5778-0D9A-88C2-5EA9-B3D0A56A67ED}"/>
              </a:ext>
            </a:extLst>
          </p:cNvPr>
          <p:cNvSpPr>
            <a:spLocks noGrp="1"/>
          </p:cNvSpPr>
          <p:nvPr>
            <p:ph type="title"/>
          </p:nvPr>
        </p:nvSpPr>
        <p:spPr/>
        <p:txBody>
          <a:bodyPr/>
          <a:lstStyle/>
          <a:p>
            <a:r>
              <a:rPr lang="en-US" dirty="0"/>
              <a:t>Reminder and Positioning</a:t>
            </a:r>
          </a:p>
        </p:txBody>
      </p:sp>
      <p:pic>
        <p:nvPicPr>
          <p:cNvPr id="5" name="Picture 4">
            <a:extLst>
              <a:ext uri="{FF2B5EF4-FFF2-40B4-BE49-F238E27FC236}">
                <a16:creationId xmlns:a16="http://schemas.microsoft.com/office/drawing/2014/main" id="{1AB56B1F-816C-8CE9-6C2C-E9C0BFA76178}"/>
              </a:ext>
            </a:extLst>
          </p:cNvPr>
          <p:cNvPicPr>
            <a:picLocks noChangeAspect="1"/>
          </p:cNvPicPr>
          <p:nvPr/>
        </p:nvPicPr>
        <p:blipFill>
          <a:blip r:embed="rId2"/>
          <a:stretch>
            <a:fillRect/>
          </a:stretch>
        </p:blipFill>
        <p:spPr>
          <a:xfrm>
            <a:off x="304800" y="602871"/>
            <a:ext cx="7162800" cy="3937758"/>
          </a:xfrm>
          <a:prstGeom prst="rect">
            <a:avLst/>
          </a:prstGeom>
        </p:spPr>
      </p:pic>
      <p:sp>
        <p:nvSpPr>
          <p:cNvPr id="6" name="Oval 5">
            <a:extLst>
              <a:ext uri="{FF2B5EF4-FFF2-40B4-BE49-F238E27FC236}">
                <a16:creationId xmlns:a16="http://schemas.microsoft.com/office/drawing/2014/main" id="{D4E2FA19-5510-731E-2AFE-93EE17AEB5C7}"/>
              </a:ext>
            </a:extLst>
          </p:cNvPr>
          <p:cNvSpPr/>
          <p:nvPr/>
        </p:nvSpPr>
        <p:spPr>
          <a:xfrm>
            <a:off x="4876800" y="895350"/>
            <a:ext cx="914400" cy="914400"/>
          </a:xfrm>
          <a:prstGeom prst="ellipse">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CE2A017-EFE5-FECC-A070-0E337AA87E26}"/>
              </a:ext>
            </a:extLst>
          </p:cNvPr>
          <p:cNvSpPr/>
          <p:nvPr/>
        </p:nvSpPr>
        <p:spPr>
          <a:xfrm>
            <a:off x="2057400" y="1885950"/>
            <a:ext cx="914400"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AE56B90-12A6-AAF4-1AC7-D1858F326BEE}"/>
              </a:ext>
            </a:extLst>
          </p:cNvPr>
          <p:cNvSpPr txBox="1"/>
          <p:nvPr/>
        </p:nvSpPr>
        <p:spPr>
          <a:xfrm>
            <a:off x="6480668" y="602871"/>
            <a:ext cx="2358531" cy="1754326"/>
          </a:xfrm>
          <a:prstGeom prst="rect">
            <a:avLst/>
          </a:prstGeom>
          <a:noFill/>
        </p:spPr>
        <p:txBody>
          <a:bodyPr wrap="none" rtlCol="0">
            <a:spAutoFit/>
          </a:bodyPr>
          <a:lstStyle/>
          <a:p>
            <a:r>
              <a:rPr lang="en-US" dirty="0"/>
              <a:t>Explaining:</a:t>
            </a:r>
          </a:p>
          <a:p>
            <a:pPr marL="285750" indent="-285750">
              <a:buFont typeface="Arial" panose="020B0604020202020204" pitchFamily="34" charset="0"/>
              <a:buChar char="•"/>
            </a:pPr>
            <a:r>
              <a:rPr lang="en-US" dirty="0">
                <a:solidFill>
                  <a:srgbClr val="0070C0"/>
                </a:solidFill>
              </a:rPr>
              <a:t>S3 and web hosting.</a:t>
            </a:r>
          </a:p>
          <a:p>
            <a:pPr marL="285750" indent="-285750">
              <a:buFont typeface="Arial" panose="020B0604020202020204" pitchFamily="34" charset="0"/>
              <a:buChar char="•"/>
            </a:pPr>
            <a:r>
              <a:rPr lang="en-US" dirty="0">
                <a:solidFill>
                  <a:srgbClr val="FF0000"/>
                </a:solidFill>
              </a:rPr>
              <a:t>CloudFront:</a:t>
            </a:r>
          </a:p>
          <a:p>
            <a:pPr marL="742950" lvl="1" indent="-285750">
              <a:buFont typeface="Arial" panose="020B0604020202020204" pitchFamily="34" charset="0"/>
              <a:buChar char="•"/>
            </a:pPr>
            <a:r>
              <a:rPr lang="en-US" dirty="0">
                <a:solidFill>
                  <a:srgbClr val="FF0000"/>
                </a:solidFill>
              </a:rPr>
              <a:t>Domain</a:t>
            </a:r>
          </a:p>
          <a:p>
            <a:pPr marL="742950" lvl="1" indent="-285750">
              <a:buFont typeface="Arial" panose="020B0604020202020204" pitchFamily="34" charset="0"/>
              <a:buChar char="•"/>
            </a:pPr>
            <a:r>
              <a:rPr lang="en-US" dirty="0">
                <a:solidFill>
                  <a:srgbClr val="FF0000"/>
                </a:solidFill>
              </a:rPr>
              <a:t>Single site</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165643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E70E9-FB1E-EC9B-692A-1664C2A7DE34}"/>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Definitions:</a:t>
            </a:r>
          </a:p>
          <a:p>
            <a:pPr lvl="1">
              <a:spcBef>
                <a:spcPts val="0"/>
              </a:spcBef>
              <a:spcAft>
                <a:spcPts val="200"/>
              </a:spcAft>
            </a:pPr>
            <a:r>
              <a:rPr lang="en-US" sz="1600" dirty="0"/>
              <a:t>“A binary large object (BLOB or blob) is a collection of binary data stored as a single entity. Blobs are typically images, audio or other multimedia objects, though sometimes binary executable code is stored as a blob. They can exist as persistent values inside some databases or version control system, or exist at runtime as program variables in some programming languages.”</a:t>
            </a:r>
            <a:br>
              <a:rPr lang="en-US" sz="1600" dirty="0"/>
            </a:br>
            <a:r>
              <a:rPr lang="en-US" sz="1600" dirty="0"/>
              <a:t>(</a:t>
            </a:r>
            <a:r>
              <a:rPr lang="en-US" sz="1600" dirty="0">
                <a:hlinkClick r:id="rId2"/>
              </a:rPr>
              <a:t>https://en.wikipedia.org/wiki/Binary_large_object</a:t>
            </a:r>
            <a:r>
              <a:rPr lang="en-US" sz="1600" dirty="0"/>
              <a:t>)</a:t>
            </a:r>
          </a:p>
          <a:p>
            <a:pPr lvl="1">
              <a:spcBef>
                <a:spcPts val="0"/>
              </a:spcBef>
              <a:spcAft>
                <a:spcPts val="200"/>
              </a:spcAft>
            </a:pPr>
            <a:r>
              <a:rPr lang="en-US" sz="1600" dirty="0"/>
              <a:t>“Blob is the data type in MySQL that helps us store the object in the binary format. It is most typically used to store the files, images, </a:t>
            </a:r>
            <a:r>
              <a:rPr lang="en-US" sz="1600" dirty="0" err="1"/>
              <a:t>etc</a:t>
            </a:r>
            <a:r>
              <a:rPr lang="en-US" sz="1600" dirty="0"/>
              <a:t> media files for security reasons or some other purpose in MySQL.” (</a:t>
            </a:r>
            <a:r>
              <a:rPr lang="en-US" sz="1600" dirty="0">
                <a:hlinkClick r:id="rId3"/>
              </a:rPr>
              <a:t>https://www.educba.com/mysql-blob/</a:t>
            </a:r>
            <a:r>
              <a:rPr lang="en-US" sz="1600" dirty="0"/>
              <a:t>)</a:t>
            </a:r>
          </a:p>
          <a:p>
            <a:pPr>
              <a:spcBef>
                <a:spcPts val="0"/>
              </a:spcBef>
              <a:spcAft>
                <a:spcPts val="200"/>
              </a:spcAft>
            </a:pPr>
            <a:r>
              <a:rPr lang="en-US" sz="1800" dirty="0"/>
              <a:t>Intent:</a:t>
            </a:r>
          </a:p>
          <a:p>
            <a:pPr lvl="1">
              <a:spcBef>
                <a:spcPts val="0"/>
              </a:spcBef>
              <a:spcAft>
                <a:spcPts val="200"/>
              </a:spcAft>
            </a:pPr>
            <a:r>
              <a:rPr lang="en-US" sz="1600" dirty="0"/>
              <a:t>File systems are not good for many application scenarios, which is why database management systems emerged.</a:t>
            </a:r>
          </a:p>
          <a:p>
            <a:pPr lvl="1">
              <a:spcBef>
                <a:spcPts val="0"/>
              </a:spcBef>
              <a:spcAft>
                <a:spcPts val="200"/>
              </a:spcAft>
            </a:pPr>
            <a:r>
              <a:rPr lang="en-US" sz="1600" dirty="0"/>
              <a:t>Database management systems implement structured (or semi-structured) data, e.g. tables.</a:t>
            </a:r>
          </a:p>
          <a:p>
            <a:pPr lvl="1">
              <a:spcBef>
                <a:spcPts val="0"/>
              </a:spcBef>
              <a:spcAft>
                <a:spcPts val="200"/>
              </a:spcAft>
            </a:pPr>
            <a:r>
              <a:rPr lang="en-US" sz="1600" dirty="0"/>
              <a:t>Database BLOBs were a way to have some “big things” as table or document properties.</a:t>
            </a:r>
          </a:p>
        </p:txBody>
      </p:sp>
      <p:sp>
        <p:nvSpPr>
          <p:cNvPr id="3" name="Title 2">
            <a:extLst>
              <a:ext uri="{FF2B5EF4-FFF2-40B4-BE49-F238E27FC236}">
                <a16:creationId xmlns:a16="http://schemas.microsoft.com/office/drawing/2014/main" id="{D8BB6190-1230-24DE-3E7D-D4FB49B1DE08}"/>
              </a:ext>
            </a:extLst>
          </p:cNvPr>
          <p:cNvSpPr>
            <a:spLocks noGrp="1"/>
          </p:cNvSpPr>
          <p:nvPr>
            <p:ph type="title"/>
          </p:nvPr>
        </p:nvSpPr>
        <p:spPr/>
        <p:txBody>
          <a:bodyPr/>
          <a:lstStyle/>
          <a:p>
            <a:r>
              <a:rPr lang="en-US" dirty="0"/>
              <a:t>BLOB: Binary Large Object</a:t>
            </a:r>
          </a:p>
        </p:txBody>
      </p:sp>
    </p:spTree>
    <p:extLst>
      <p:ext uri="{BB962C8B-B14F-4D97-AF65-F5344CB8AC3E}">
        <p14:creationId xmlns:p14="http://schemas.microsoft.com/office/powerpoint/2010/main" val="2372014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796F9-0F96-9CC0-2B77-D25F0D830913}"/>
              </a:ext>
            </a:extLst>
          </p:cNvPr>
          <p:cNvSpPr>
            <a:spLocks noGrp="1"/>
          </p:cNvSpPr>
          <p:nvPr>
            <p:ph idx="1"/>
          </p:nvPr>
        </p:nvSpPr>
        <p:spPr>
          <a:xfrm>
            <a:off x="4114800" y="590550"/>
            <a:ext cx="4876800" cy="4038600"/>
          </a:xfrm>
        </p:spPr>
        <p:txBody>
          <a:bodyPr/>
          <a:lstStyle/>
          <a:p>
            <a:r>
              <a:rPr lang="en-US" dirty="0">
                <a:solidFill>
                  <a:srgbClr val="00B050"/>
                </a:solidFill>
              </a:rPr>
              <a:t>Structured or semi-structured information about an entity.</a:t>
            </a:r>
          </a:p>
          <a:p>
            <a:pPr lvl="1"/>
            <a:r>
              <a:rPr lang="en-US" dirty="0" err="1">
                <a:solidFill>
                  <a:srgbClr val="00B050"/>
                </a:solidFill>
              </a:rPr>
              <a:t>Queryable</a:t>
            </a:r>
            <a:endParaRPr lang="en-US" dirty="0">
              <a:solidFill>
                <a:srgbClr val="00B050"/>
              </a:solidFill>
            </a:endParaRPr>
          </a:p>
          <a:p>
            <a:pPr lvl="1"/>
            <a:r>
              <a:rPr lang="en-US" dirty="0">
                <a:solidFill>
                  <a:srgbClr val="00B050"/>
                </a:solidFill>
              </a:rPr>
              <a:t>Editable on forms</a:t>
            </a:r>
          </a:p>
          <a:p>
            <a:pPr lvl="1"/>
            <a:r>
              <a:rPr lang="en-US" dirty="0">
                <a:solidFill>
                  <a:srgbClr val="00B050"/>
                </a:solidFill>
              </a:rPr>
              <a:t>etc.</a:t>
            </a:r>
          </a:p>
          <a:p>
            <a:r>
              <a:rPr lang="en-US" dirty="0">
                <a:solidFill>
                  <a:srgbClr val="0070C0"/>
                </a:solidFill>
              </a:rPr>
              <a:t>Unstructured: A file-like, opaque property associated with the entity. This is a BLOB.</a:t>
            </a:r>
          </a:p>
          <a:p>
            <a:pPr marL="0" indent="0">
              <a:buNone/>
            </a:pPr>
            <a:endParaRPr lang="en-US" dirty="0">
              <a:solidFill>
                <a:srgbClr val="0070C0"/>
              </a:solidFill>
            </a:endParaRPr>
          </a:p>
          <a:p>
            <a:pPr marL="0" indent="0">
              <a:buNone/>
            </a:pPr>
            <a:r>
              <a:rPr lang="en-US" dirty="0"/>
              <a:t>URLs have primarily replaced BLOBs.</a:t>
            </a:r>
          </a:p>
          <a:p>
            <a:pPr marL="0" indent="0">
              <a:buNone/>
            </a:pPr>
            <a:endParaRPr lang="en-US" dirty="0"/>
          </a:p>
        </p:txBody>
      </p:sp>
      <p:sp>
        <p:nvSpPr>
          <p:cNvPr id="3" name="Title 2">
            <a:extLst>
              <a:ext uri="{FF2B5EF4-FFF2-40B4-BE49-F238E27FC236}">
                <a16:creationId xmlns:a16="http://schemas.microsoft.com/office/drawing/2014/main" id="{DAF53FBB-5861-A6C5-9902-F9386E302CD9}"/>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907A7453-540D-0D36-00E9-6F8E11B5B09C}"/>
              </a:ext>
            </a:extLst>
          </p:cNvPr>
          <p:cNvPicPr>
            <a:picLocks noChangeAspect="1"/>
          </p:cNvPicPr>
          <p:nvPr/>
        </p:nvPicPr>
        <p:blipFill>
          <a:blip r:embed="rId2"/>
          <a:stretch>
            <a:fillRect/>
          </a:stretch>
        </p:blipFill>
        <p:spPr>
          <a:xfrm>
            <a:off x="131618" y="666750"/>
            <a:ext cx="3708400" cy="3263900"/>
          </a:xfrm>
          <a:prstGeom prst="rect">
            <a:avLst/>
          </a:prstGeom>
        </p:spPr>
      </p:pic>
      <p:sp>
        <p:nvSpPr>
          <p:cNvPr id="5" name="Right Brace 4">
            <a:extLst>
              <a:ext uri="{FF2B5EF4-FFF2-40B4-BE49-F238E27FC236}">
                <a16:creationId xmlns:a16="http://schemas.microsoft.com/office/drawing/2014/main" id="{F21FBB3A-0751-BE62-BD04-56CF7D732BDD}"/>
              </a:ext>
            </a:extLst>
          </p:cNvPr>
          <p:cNvSpPr/>
          <p:nvPr/>
        </p:nvSpPr>
        <p:spPr>
          <a:xfrm>
            <a:off x="3725718" y="666750"/>
            <a:ext cx="389082" cy="2362200"/>
          </a:xfrm>
          <a:prstGeom prst="rightBrace">
            <a:avLst>
              <a:gd name="adj1" fmla="val 8333"/>
              <a:gd name="adj2" fmla="val 5029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
        <p:nvSpPr>
          <p:cNvPr id="6" name="Right Brace 5">
            <a:extLst>
              <a:ext uri="{FF2B5EF4-FFF2-40B4-BE49-F238E27FC236}">
                <a16:creationId xmlns:a16="http://schemas.microsoft.com/office/drawing/2014/main" id="{58BF00F6-275F-0896-CBDC-E7AE5BB69F56}"/>
              </a:ext>
            </a:extLst>
          </p:cNvPr>
          <p:cNvSpPr/>
          <p:nvPr/>
        </p:nvSpPr>
        <p:spPr>
          <a:xfrm>
            <a:off x="3746500" y="3114964"/>
            <a:ext cx="354446" cy="371186"/>
          </a:xfrm>
          <a:prstGeom prst="rightBrace">
            <a:avLst>
              <a:gd name="adj1" fmla="val 8333"/>
              <a:gd name="adj2" fmla="val 50293"/>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43728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C7222-897A-C38C-911A-8C5BEEDEFCCA}"/>
              </a:ext>
            </a:extLst>
          </p:cNvPr>
          <p:cNvSpPr>
            <a:spLocks noGrp="1"/>
          </p:cNvSpPr>
          <p:nvPr>
            <p:ph type="title"/>
          </p:nvPr>
        </p:nvSpPr>
        <p:spPr/>
        <p:txBody>
          <a:bodyPr/>
          <a:lstStyle/>
          <a:p>
            <a:r>
              <a:rPr lang="en-US" dirty="0"/>
              <a:t>Amazon S3</a:t>
            </a:r>
          </a:p>
        </p:txBody>
      </p:sp>
      <p:pic>
        <p:nvPicPr>
          <p:cNvPr id="1026" name="Picture 2" descr="Diagram that shows how to move, store, and analyze data with Amazon S3. Described at the link 'Enlarge and read image description.'">
            <a:extLst>
              <a:ext uri="{FF2B5EF4-FFF2-40B4-BE49-F238E27FC236}">
                <a16:creationId xmlns:a16="http://schemas.microsoft.com/office/drawing/2014/main" id="{5E0C34F9-CF1C-83E3-FD2B-A0F9E5E4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9" y="590550"/>
            <a:ext cx="841147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E0D0F-EA91-19E5-1D29-8EB76A65E7F6}"/>
              </a:ext>
            </a:extLst>
          </p:cNvPr>
          <p:cNvSpPr txBox="1"/>
          <p:nvPr/>
        </p:nvSpPr>
        <p:spPr>
          <a:xfrm>
            <a:off x="609600" y="3943350"/>
            <a:ext cx="8203079" cy="646331"/>
          </a:xfrm>
          <a:prstGeom prst="rect">
            <a:avLst/>
          </a:prstGeom>
          <a:noFill/>
        </p:spPr>
        <p:txBody>
          <a:bodyPr wrap="none" rtlCol="0">
            <a:spAutoFit/>
          </a:bodyPr>
          <a:lstStyle/>
          <a:p>
            <a:r>
              <a:rPr lang="en-US" dirty="0"/>
              <a:t>We used the equivalent capability on Azure for uploading CAD files, storing processed</a:t>
            </a:r>
            <a:br>
              <a:rPr lang="en-US" dirty="0"/>
            </a:br>
            <a:r>
              <a:rPr lang="en-US" dirty="0"/>
              <a:t>files and results, etc.</a:t>
            </a:r>
          </a:p>
        </p:txBody>
      </p:sp>
    </p:spTree>
    <p:extLst>
      <p:ext uri="{BB962C8B-B14F-4D97-AF65-F5344CB8AC3E}">
        <p14:creationId xmlns:p14="http://schemas.microsoft.com/office/powerpoint/2010/main" val="1117743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1DD270-140E-D5E2-52BD-FB0A1D141299}"/>
              </a:ext>
            </a:extLst>
          </p:cNvPr>
          <p:cNvSpPr>
            <a:spLocks noGrp="1"/>
          </p:cNvSpPr>
          <p:nvPr>
            <p:ph type="title"/>
          </p:nvPr>
        </p:nvSpPr>
        <p:spPr/>
        <p:txBody>
          <a:bodyPr/>
          <a:lstStyle/>
          <a:p>
            <a:r>
              <a:rPr lang="en-US" dirty="0"/>
              <a:t>AWS S3</a:t>
            </a:r>
          </a:p>
        </p:txBody>
      </p:sp>
      <p:pic>
        <p:nvPicPr>
          <p:cNvPr id="4" name="Picture 3">
            <a:extLst>
              <a:ext uri="{FF2B5EF4-FFF2-40B4-BE49-F238E27FC236}">
                <a16:creationId xmlns:a16="http://schemas.microsoft.com/office/drawing/2014/main" id="{235580F5-AF48-4E12-4849-748DE2B027E2}"/>
              </a:ext>
            </a:extLst>
          </p:cNvPr>
          <p:cNvPicPr>
            <a:picLocks noChangeAspect="1"/>
          </p:cNvPicPr>
          <p:nvPr/>
        </p:nvPicPr>
        <p:blipFill>
          <a:blip r:embed="rId2"/>
          <a:stretch>
            <a:fillRect/>
          </a:stretch>
        </p:blipFill>
        <p:spPr>
          <a:xfrm>
            <a:off x="165224" y="561747"/>
            <a:ext cx="5572867" cy="3827929"/>
          </a:xfrm>
          <a:prstGeom prst="rect">
            <a:avLst/>
          </a:prstGeom>
        </p:spPr>
      </p:pic>
      <p:sp>
        <p:nvSpPr>
          <p:cNvPr id="6" name="TextBox 5">
            <a:extLst>
              <a:ext uri="{FF2B5EF4-FFF2-40B4-BE49-F238E27FC236}">
                <a16:creationId xmlns:a16="http://schemas.microsoft.com/office/drawing/2014/main" id="{9AD802F2-2C89-6CD1-F4FF-7786139B16D8}"/>
              </a:ext>
            </a:extLst>
          </p:cNvPr>
          <p:cNvSpPr txBox="1"/>
          <p:nvPr/>
        </p:nvSpPr>
        <p:spPr>
          <a:xfrm>
            <a:off x="5738091" y="573870"/>
            <a:ext cx="3101107" cy="2585323"/>
          </a:xfrm>
          <a:prstGeom prst="rect">
            <a:avLst/>
          </a:prstGeom>
          <a:noFill/>
        </p:spPr>
        <p:txBody>
          <a:bodyPr wrap="square" rtlCol="0">
            <a:spAutoFit/>
          </a:bodyPr>
          <a:lstStyle/>
          <a:p>
            <a:r>
              <a:rPr lang="en-US" dirty="0"/>
              <a:t>Can support a logical hierarchy with a convention on keys.</a:t>
            </a:r>
          </a:p>
          <a:p>
            <a:pPr marL="285750" indent="-285750">
              <a:buFont typeface="Arial" panose="020B0604020202020204" pitchFamily="34" charset="0"/>
              <a:buChar char="•"/>
            </a:pPr>
            <a:r>
              <a:rPr lang="en-US" dirty="0"/>
              <a:t>x/y</a:t>
            </a:r>
          </a:p>
          <a:p>
            <a:pPr marL="285750" indent="-285750">
              <a:buFont typeface="Arial" panose="020B0604020202020204" pitchFamily="34" charset="0"/>
              <a:buChar char="•"/>
            </a:pPr>
            <a:r>
              <a:rPr lang="en-US" dirty="0"/>
              <a:t>x/z</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r>
              <a:rPr lang="en-US" dirty="0"/>
              <a:t>Acts kind of file system like, but</a:t>
            </a:r>
            <a:br>
              <a:rPr lang="en-US" dirty="0"/>
            </a:br>
            <a:r>
              <a:rPr lang="en-US" dirty="0"/>
              <a:t>is really just key strings.</a:t>
            </a:r>
          </a:p>
        </p:txBody>
      </p:sp>
    </p:spTree>
    <p:extLst>
      <p:ext uri="{BB962C8B-B14F-4D97-AF65-F5344CB8AC3E}">
        <p14:creationId xmlns:p14="http://schemas.microsoft.com/office/powerpoint/2010/main" val="3113495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Tree>
    <p:extLst>
      <p:ext uri="{BB962C8B-B14F-4D97-AF65-F5344CB8AC3E}">
        <p14:creationId xmlns:p14="http://schemas.microsoft.com/office/powerpoint/2010/main" val="356761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Concepts</a:t>
            </a:r>
            <a:endParaRPr lang="en-US" altLang="en-US" sz="1600" i="1" dirty="0">
              <a:solidFill>
                <a:schemeClr val="bg1"/>
              </a:solidFill>
            </a:endParaRPr>
          </a:p>
        </p:txBody>
      </p:sp>
      <p:sp>
        <p:nvSpPr>
          <p:cNvPr id="2" name="TextBox 11">
            <a:extLst>
              <a:ext uri="{FF2B5EF4-FFF2-40B4-BE49-F238E27FC236}">
                <a16:creationId xmlns:a16="http://schemas.microsoft.com/office/drawing/2014/main" id="{26BCD2A3-A8B8-6571-E1A0-AAE62636C87D}"/>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4250505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
        <p:nvSpPr>
          <p:cNvPr id="2" name="Rounded Rectangle 1">
            <a:extLst>
              <a:ext uri="{FF2B5EF4-FFF2-40B4-BE49-F238E27FC236}">
                <a16:creationId xmlns:a16="http://schemas.microsoft.com/office/drawing/2014/main" id="{8CE7A2D0-9422-E293-B291-106AC7998C29}"/>
              </a:ext>
            </a:extLst>
          </p:cNvPr>
          <p:cNvSpPr/>
          <p:nvPr/>
        </p:nvSpPr>
        <p:spPr>
          <a:xfrm>
            <a:off x="838200" y="1123950"/>
            <a:ext cx="7391400" cy="28194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Will worry about APIs to S3 later.</a:t>
            </a:r>
          </a:p>
        </p:txBody>
      </p:sp>
    </p:spTree>
    <p:extLst>
      <p:ext uri="{BB962C8B-B14F-4D97-AF65-F5344CB8AC3E}">
        <p14:creationId xmlns:p14="http://schemas.microsoft.com/office/powerpoint/2010/main" val="3931991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118CBC-574E-7C7B-B0D3-0781D0DA8999}"/>
              </a:ext>
            </a:extLst>
          </p:cNvPr>
          <p:cNvSpPr>
            <a:spLocks noGrp="1"/>
          </p:cNvSpPr>
          <p:nvPr>
            <p:ph idx="1"/>
          </p:nvPr>
        </p:nvSpPr>
        <p:spPr/>
        <p:txBody>
          <a:bodyPr/>
          <a:lstStyle/>
          <a:p>
            <a:r>
              <a:rPr lang="en-US" dirty="0"/>
              <a:t>CloudFront</a:t>
            </a:r>
          </a:p>
          <a:p>
            <a:pPr lvl="1"/>
            <a:r>
              <a:rPr lang="en-US" dirty="0"/>
              <a:t>Distribution </a:t>
            </a:r>
            <a:r>
              <a:rPr lang="en-US" b="0" i="0" dirty="0">
                <a:solidFill>
                  <a:srgbClr val="16191F"/>
                </a:solidFill>
                <a:effectLst/>
                <a:latin typeface="Amazon Ember"/>
              </a:rPr>
              <a:t>d2eakloxxxvksx.cloudfront.net</a:t>
            </a:r>
          </a:p>
          <a:p>
            <a:pPr lvl="1"/>
            <a:r>
              <a:rPr lang="en-US" dirty="0">
                <a:solidFill>
                  <a:srgbClr val="16191F"/>
                </a:solidFill>
                <a:latin typeface="Amazon Ember"/>
              </a:rPr>
              <a:t>Origins</a:t>
            </a:r>
          </a:p>
          <a:p>
            <a:pPr lvl="1"/>
            <a:r>
              <a:rPr lang="en-US" dirty="0">
                <a:solidFill>
                  <a:srgbClr val="16191F"/>
                </a:solidFill>
                <a:latin typeface="Amazon Ember"/>
              </a:rPr>
              <a:t>Behaviors</a:t>
            </a:r>
          </a:p>
          <a:p>
            <a:r>
              <a:rPr lang="en-US" dirty="0">
                <a:solidFill>
                  <a:srgbClr val="16191F"/>
                </a:solidFill>
                <a:latin typeface="Amazon Ember"/>
              </a:rPr>
              <a:t>Enablement:</a:t>
            </a:r>
          </a:p>
          <a:p>
            <a:pPr lvl="1"/>
            <a:r>
              <a:rPr lang="en-US" dirty="0">
                <a:solidFill>
                  <a:srgbClr val="16191F"/>
                </a:solidFill>
                <a:latin typeface="Amazon Ember"/>
              </a:rPr>
              <a:t>Route 53 Domain and DNS</a:t>
            </a:r>
          </a:p>
          <a:p>
            <a:pPr lvl="1"/>
            <a:r>
              <a:rPr lang="en-US" dirty="0">
                <a:solidFill>
                  <a:srgbClr val="16191F"/>
                </a:solidFill>
                <a:latin typeface="Amazon Ember"/>
              </a:rPr>
              <a:t>Certificate and HTTPS</a:t>
            </a:r>
          </a:p>
          <a:p>
            <a:r>
              <a:rPr lang="en-US" dirty="0">
                <a:solidFill>
                  <a:srgbClr val="16191F"/>
                </a:solidFill>
                <a:latin typeface="Amazon Ember"/>
              </a:rPr>
              <a:t>S3:</a:t>
            </a:r>
          </a:p>
          <a:p>
            <a:pPr lvl="1"/>
            <a:r>
              <a:rPr lang="en-US" dirty="0">
                <a:solidFill>
                  <a:srgbClr val="16191F"/>
                </a:solidFill>
                <a:latin typeface="Amazon Ember"/>
                <a:hlinkClick r:id="rId2"/>
              </a:rPr>
              <a:t>https://s3.console.aws.amazon.com/s3/buckets/dff-class-dashboard?region=us-east-1&amp;tab=objects</a:t>
            </a:r>
            <a:endParaRPr lang="en-US" dirty="0">
              <a:solidFill>
                <a:srgbClr val="16191F"/>
              </a:solidFill>
              <a:latin typeface="Amazon Ember"/>
            </a:endParaRPr>
          </a:p>
          <a:p>
            <a:pPr lvl="1"/>
            <a:r>
              <a:rPr lang="en-US" dirty="0">
                <a:solidFill>
                  <a:srgbClr val="16191F"/>
                </a:solidFill>
                <a:latin typeface="Amazon Ember"/>
              </a:rPr>
              <a:t>Deployment and buckets.</a:t>
            </a:r>
          </a:p>
          <a:p>
            <a:pPr lvl="1"/>
            <a:r>
              <a:rPr lang="en-US" dirty="0">
                <a:solidFill>
                  <a:srgbClr val="16191F"/>
                </a:solidFill>
                <a:latin typeface="Amazon Ember"/>
              </a:rPr>
              <a:t>Policy</a:t>
            </a:r>
            <a:endParaRPr lang="en-US" dirty="0"/>
          </a:p>
          <a:p>
            <a:endParaRPr lang="en-US" dirty="0"/>
          </a:p>
        </p:txBody>
      </p:sp>
      <p:sp>
        <p:nvSpPr>
          <p:cNvPr id="4" name="Title 3">
            <a:extLst>
              <a:ext uri="{FF2B5EF4-FFF2-40B4-BE49-F238E27FC236}">
                <a16:creationId xmlns:a16="http://schemas.microsoft.com/office/drawing/2014/main" id="{4F3DB2BE-8CB5-16EF-F93B-754ED9747219}"/>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1395290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ED1CBF-C7D9-726D-CFA0-42E87E808112}"/>
              </a:ext>
            </a:extLst>
          </p:cNvPr>
          <p:cNvSpPr>
            <a:spLocks noGrp="1"/>
          </p:cNvSpPr>
          <p:nvPr>
            <p:ph idx="1"/>
          </p:nvPr>
        </p:nvSpPr>
        <p:spPr>
          <a:xfrm>
            <a:off x="-3050" y="2926742"/>
            <a:ext cx="9070849" cy="1702408"/>
          </a:xfrm>
        </p:spPr>
        <p:txBody>
          <a:bodyPr/>
          <a:lstStyle/>
          <a:p>
            <a:pPr>
              <a:spcBef>
                <a:spcPts val="0"/>
              </a:spcBef>
              <a:spcAft>
                <a:spcPts val="200"/>
              </a:spcAft>
            </a:pPr>
            <a:r>
              <a:rPr lang="en-US" sz="1400" dirty="0"/>
              <a:t>We are seeing a recurring pattern: develop/test, publish/share, deploy.</a:t>
            </a:r>
          </a:p>
          <a:p>
            <a:pPr>
              <a:spcBef>
                <a:spcPts val="0"/>
              </a:spcBef>
              <a:spcAft>
                <a:spcPts val="200"/>
              </a:spcAft>
            </a:pPr>
            <a:r>
              <a:rPr lang="en-US" sz="1400" dirty="0"/>
              <a:t>We have seen two examples:</a:t>
            </a:r>
          </a:p>
          <a:p>
            <a:pPr lvl="1">
              <a:spcBef>
                <a:spcPts val="0"/>
              </a:spcBef>
              <a:spcAft>
                <a:spcPts val="200"/>
              </a:spcAft>
            </a:pPr>
            <a:r>
              <a:rPr lang="en-US" sz="1200" dirty="0"/>
              <a:t>Develop </a:t>
            </a:r>
            <a:r>
              <a:rPr lang="en-US" sz="1200" dirty="0">
                <a:sym typeface="Wingdings" pitchFamily="2" charset="2"/>
              </a:rPr>
              <a:t> GitHub  Deploy (EC2)</a:t>
            </a:r>
          </a:p>
          <a:p>
            <a:pPr lvl="1">
              <a:spcBef>
                <a:spcPts val="0"/>
              </a:spcBef>
              <a:spcAft>
                <a:spcPts val="200"/>
              </a:spcAft>
            </a:pPr>
            <a:r>
              <a:rPr lang="en-US" sz="1200" dirty="0">
                <a:sym typeface="Wingdings" pitchFamily="2" charset="2"/>
              </a:rPr>
              <a:t>Develop  Container Registry  Deploy (EC2+Docker)</a:t>
            </a:r>
          </a:p>
          <a:p>
            <a:pPr>
              <a:spcBef>
                <a:spcPts val="0"/>
              </a:spcBef>
              <a:spcAft>
                <a:spcPts val="200"/>
              </a:spcAft>
            </a:pPr>
            <a:r>
              <a:rPr lang="en-US" sz="1400" dirty="0">
                <a:sym typeface="Wingdings" pitchFamily="2" charset="2"/>
              </a:rPr>
              <a:t>We have been doing some things manually, e.g. provision, configure, deploy.</a:t>
            </a:r>
          </a:p>
          <a:p>
            <a:pPr>
              <a:spcBef>
                <a:spcPts val="0"/>
              </a:spcBef>
              <a:spcAft>
                <a:spcPts val="200"/>
              </a:spcAft>
            </a:pPr>
            <a:r>
              <a:rPr lang="en-US" sz="1400" dirty="0">
                <a:sym typeface="Wingdings" pitchFamily="2" charset="2"/>
              </a:rPr>
              <a:t>We will see new models (e.g. - PaaS, DaaS, </a:t>
            </a:r>
            <a:r>
              <a:rPr lang="en-US" sz="1400" dirty="0" err="1">
                <a:sym typeface="Wingdings" pitchFamily="2" charset="2"/>
              </a:rPr>
              <a:t>FaaS</a:t>
            </a:r>
            <a:r>
              <a:rPr lang="en-US" sz="1400" dirty="0">
                <a:sym typeface="Wingdings" pitchFamily="2" charset="2"/>
              </a:rPr>
              <a:t>) and automation (e.g. CI/CD, infrastructure as code, </a:t>
            </a:r>
            <a:br>
              <a:rPr lang="en-US" sz="1400" dirty="0">
                <a:sym typeface="Wingdings" pitchFamily="2" charset="2"/>
              </a:rPr>
            </a:br>
            <a:r>
              <a:rPr lang="en-US" sz="1400" dirty="0">
                <a:sym typeface="Wingdings" pitchFamily="2" charset="2"/>
              </a:rPr>
              <a:t>GitHub Actions, …)</a:t>
            </a:r>
            <a:endParaRPr lang="en-US" sz="1400" dirty="0"/>
          </a:p>
        </p:txBody>
      </p:sp>
      <p:sp>
        <p:nvSpPr>
          <p:cNvPr id="3" name="Title 2">
            <a:extLst>
              <a:ext uri="{FF2B5EF4-FFF2-40B4-BE49-F238E27FC236}">
                <a16:creationId xmlns:a16="http://schemas.microsoft.com/office/drawing/2014/main" id="{1E78DDAB-4FD4-BBF0-33C3-656D605A7B2B}"/>
              </a:ext>
            </a:extLst>
          </p:cNvPr>
          <p:cNvSpPr>
            <a:spLocks noGrp="1"/>
          </p:cNvSpPr>
          <p:nvPr>
            <p:ph type="title"/>
          </p:nvPr>
        </p:nvSpPr>
        <p:spPr/>
        <p:txBody>
          <a:bodyPr/>
          <a:lstStyle/>
          <a:p>
            <a:r>
              <a:rPr lang="en-US" dirty="0"/>
              <a:t>Cloud Computing “Layers:” One Perspective</a:t>
            </a:r>
          </a:p>
        </p:txBody>
      </p:sp>
      <p:pic>
        <p:nvPicPr>
          <p:cNvPr id="4" name="Picture 3">
            <a:extLst>
              <a:ext uri="{FF2B5EF4-FFF2-40B4-BE49-F238E27FC236}">
                <a16:creationId xmlns:a16="http://schemas.microsoft.com/office/drawing/2014/main" id="{06516FAF-001A-D67D-EEDA-4E1951E01700}"/>
              </a:ext>
            </a:extLst>
          </p:cNvPr>
          <p:cNvPicPr>
            <a:picLocks noChangeAspect="1"/>
          </p:cNvPicPr>
          <p:nvPr/>
        </p:nvPicPr>
        <p:blipFill>
          <a:blip r:embed="rId2"/>
          <a:stretch>
            <a:fillRect/>
          </a:stretch>
        </p:blipFill>
        <p:spPr>
          <a:xfrm>
            <a:off x="152400" y="514350"/>
            <a:ext cx="4843800" cy="1981200"/>
          </a:xfrm>
          <a:prstGeom prst="rect">
            <a:avLst/>
          </a:prstGeom>
        </p:spPr>
      </p:pic>
      <p:sp>
        <p:nvSpPr>
          <p:cNvPr id="6" name="TextBox 5">
            <a:extLst>
              <a:ext uri="{FF2B5EF4-FFF2-40B4-BE49-F238E27FC236}">
                <a16:creationId xmlns:a16="http://schemas.microsoft.com/office/drawing/2014/main" id="{9F37FF56-8578-326C-F833-7FA95BA2DD3C}"/>
              </a:ext>
            </a:extLst>
          </p:cNvPr>
          <p:cNvSpPr txBox="1"/>
          <p:nvPr/>
        </p:nvSpPr>
        <p:spPr>
          <a:xfrm>
            <a:off x="76200" y="2506980"/>
            <a:ext cx="5105400" cy="215444"/>
          </a:xfrm>
          <a:prstGeom prst="rect">
            <a:avLst/>
          </a:prstGeom>
          <a:noFill/>
        </p:spPr>
        <p:txBody>
          <a:bodyPr wrap="square">
            <a:spAutoFit/>
          </a:bodyPr>
          <a:lstStyle/>
          <a:p>
            <a:r>
              <a:rPr lang="en-US" sz="800" dirty="0"/>
              <a:t>https://</a:t>
            </a:r>
            <a:r>
              <a:rPr lang="en-US" sz="800" dirty="0" err="1"/>
              <a:t>medium.com</a:t>
            </a:r>
            <a:r>
              <a:rPr lang="en-US" sz="800" dirty="0"/>
              <a:t>/@nnilesh7756/what-are-cloud-computing-services-iaas-caas-paas-faas-saas-ac0f6022d36e</a:t>
            </a:r>
          </a:p>
        </p:txBody>
      </p:sp>
      <p:pic>
        <p:nvPicPr>
          <p:cNvPr id="1028" name="Picture 4" descr="Web Developer&quot; Illustration - Download for free – Iconduck">
            <a:extLst>
              <a:ext uri="{FF2B5EF4-FFF2-40B4-BE49-F238E27FC236}">
                <a16:creationId xmlns:a16="http://schemas.microsoft.com/office/drawing/2014/main" id="{0EDB15C4-2D97-1372-37C5-D76988060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301" y="2024940"/>
            <a:ext cx="914400" cy="932532"/>
          </a:xfrm>
          <a:prstGeom prst="rect">
            <a:avLst/>
          </a:prstGeom>
          <a:noFill/>
          <a:extLst>
            <a:ext uri="{909E8E84-426E-40DD-AFC4-6F175D3DCCD1}">
              <a14:hiddenFill xmlns:a14="http://schemas.microsoft.com/office/drawing/2010/main">
                <a:solidFill>
                  <a:srgbClr val="FFFFFF"/>
                </a:solidFill>
              </a14:hiddenFill>
            </a:ext>
          </a:extLst>
        </p:spPr>
      </p:pic>
      <p:sp>
        <p:nvSpPr>
          <p:cNvPr id="8" name="Can 7">
            <a:extLst>
              <a:ext uri="{FF2B5EF4-FFF2-40B4-BE49-F238E27FC236}">
                <a16:creationId xmlns:a16="http://schemas.microsoft.com/office/drawing/2014/main" id="{8ADBAAB3-849B-45E6-2DDF-5829BA283858}"/>
              </a:ext>
            </a:extLst>
          </p:cNvPr>
          <p:cNvSpPr/>
          <p:nvPr/>
        </p:nvSpPr>
        <p:spPr>
          <a:xfrm>
            <a:off x="8229600" y="1231992"/>
            <a:ext cx="685800" cy="685800"/>
          </a:xfrm>
          <a:prstGeom prst="can">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a:t>
            </a:r>
          </a:p>
        </p:txBody>
      </p:sp>
      <p:sp>
        <p:nvSpPr>
          <p:cNvPr id="9" name="Cloud 8">
            <a:extLst>
              <a:ext uri="{FF2B5EF4-FFF2-40B4-BE49-F238E27FC236}">
                <a16:creationId xmlns:a16="http://schemas.microsoft.com/office/drawing/2014/main" id="{C5D977AC-096C-9CFD-2EC0-A501DBC66B24}"/>
              </a:ext>
            </a:extLst>
          </p:cNvPr>
          <p:cNvSpPr/>
          <p:nvPr/>
        </p:nvSpPr>
        <p:spPr>
          <a:xfrm>
            <a:off x="6553200" y="1079592"/>
            <a:ext cx="1371600" cy="117539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3935230-131C-C861-7078-9E7BFF1F9258}"/>
              </a:ext>
            </a:extLst>
          </p:cNvPr>
          <p:cNvSpPr txBox="1"/>
          <p:nvPr/>
        </p:nvSpPr>
        <p:spPr>
          <a:xfrm>
            <a:off x="6276126" y="2513387"/>
            <a:ext cx="955518" cy="369332"/>
          </a:xfrm>
          <a:prstGeom prst="rect">
            <a:avLst/>
          </a:prstGeom>
          <a:noFill/>
        </p:spPr>
        <p:txBody>
          <a:bodyPr wrap="none" rtlCol="0">
            <a:spAutoFit/>
          </a:bodyPr>
          <a:lstStyle/>
          <a:p>
            <a:r>
              <a:rPr lang="en-US" dirty="0"/>
              <a:t>Develop</a:t>
            </a:r>
          </a:p>
        </p:txBody>
      </p:sp>
      <p:cxnSp>
        <p:nvCxnSpPr>
          <p:cNvPr id="12" name="Curved Connector 11">
            <a:extLst>
              <a:ext uri="{FF2B5EF4-FFF2-40B4-BE49-F238E27FC236}">
                <a16:creationId xmlns:a16="http://schemas.microsoft.com/office/drawing/2014/main" id="{4A57FFF4-A804-1836-2987-92325F81E2BA}"/>
              </a:ext>
            </a:extLst>
          </p:cNvPr>
          <p:cNvCxnSpPr>
            <a:endCxn id="8" idx="2"/>
          </p:cNvCxnSpPr>
          <p:nvPr/>
        </p:nvCxnSpPr>
        <p:spPr>
          <a:xfrm flipV="1">
            <a:off x="6324600" y="1574892"/>
            <a:ext cx="1905000" cy="768258"/>
          </a:xfrm>
          <a:prstGeom prst="curvedConnector3">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Curved Connector 13">
            <a:extLst>
              <a:ext uri="{FF2B5EF4-FFF2-40B4-BE49-F238E27FC236}">
                <a16:creationId xmlns:a16="http://schemas.microsoft.com/office/drawing/2014/main" id="{28968BBE-A1B2-03B0-1906-12896231FDF5}"/>
              </a:ext>
            </a:extLst>
          </p:cNvPr>
          <p:cNvCxnSpPr/>
          <p:nvPr/>
        </p:nvCxnSpPr>
        <p:spPr>
          <a:xfrm rot="10800000">
            <a:off x="4996200" y="1079592"/>
            <a:ext cx="3233400" cy="349158"/>
          </a:xfrm>
          <a:prstGeom prst="curvedConnector3">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11C518C-0892-D699-7393-C7E076BC3D21}"/>
              </a:ext>
            </a:extLst>
          </p:cNvPr>
          <p:cNvSpPr txBox="1"/>
          <p:nvPr/>
        </p:nvSpPr>
        <p:spPr>
          <a:xfrm>
            <a:off x="7362150" y="2158484"/>
            <a:ext cx="1056700" cy="646331"/>
          </a:xfrm>
          <a:prstGeom prst="rect">
            <a:avLst/>
          </a:prstGeom>
          <a:noFill/>
        </p:spPr>
        <p:txBody>
          <a:bodyPr wrap="none" rtlCol="0">
            <a:spAutoFit/>
          </a:bodyPr>
          <a:lstStyle/>
          <a:p>
            <a:r>
              <a:rPr lang="en-US" dirty="0">
                <a:solidFill>
                  <a:srgbClr val="FF0000"/>
                </a:solidFill>
              </a:rPr>
              <a:t>”Publish”</a:t>
            </a:r>
            <a:br>
              <a:rPr lang="en-US" dirty="0">
                <a:solidFill>
                  <a:srgbClr val="FF0000"/>
                </a:solidFill>
              </a:rPr>
            </a:br>
            <a:r>
              <a:rPr lang="en-US" dirty="0">
                <a:solidFill>
                  <a:srgbClr val="FF0000"/>
                </a:solidFill>
              </a:rPr>
              <a:t>“Share”</a:t>
            </a:r>
          </a:p>
        </p:txBody>
      </p:sp>
      <p:sp>
        <p:nvSpPr>
          <p:cNvPr id="16" name="TextBox 15">
            <a:extLst>
              <a:ext uri="{FF2B5EF4-FFF2-40B4-BE49-F238E27FC236}">
                <a16:creationId xmlns:a16="http://schemas.microsoft.com/office/drawing/2014/main" id="{57A181AA-3095-91BD-3E6D-4637A6D4FB3C}"/>
              </a:ext>
            </a:extLst>
          </p:cNvPr>
          <p:cNvSpPr txBox="1"/>
          <p:nvPr/>
        </p:nvSpPr>
        <p:spPr>
          <a:xfrm>
            <a:off x="5854299" y="488205"/>
            <a:ext cx="1227067" cy="646331"/>
          </a:xfrm>
          <a:prstGeom prst="rect">
            <a:avLst/>
          </a:prstGeom>
          <a:noFill/>
        </p:spPr>
        <p:txBody>
          <a:bodyPr wrap="none" rtlCol="0">
            <a:spAutoFit/>
          </a:bodyPr>
          <a:lstStyle/>
          <a:p>
            <a:r>
              <a:rPr lang="en-US" dirty="0">
                <a:solidFill>
                  <a:srgbClr val="00B050"/>
                </a:solidFill>
              </a:rPr>
              <a:t>”Integrate”</a:t>
            </a:r>
            <a:br>
              <a:rPr lang="en-US" dirty="0">
                <a:solidFill>
                  <a:srgbClr val="00B050"/>
                </a:solidFill>
              </a:rPr>
            </a:br>
            <a:r>
              <a:rPr lang="en-US" dirty="0">
                <a:solidFill>
                  <a:srgbClr val="00B050"/>
                </a:solidFill>
              </a:rPr>
              <a:t>“Deploy”</a:t>
            </a:r>
          </a:p>
        </p:txBody>
      </p:sp>
    </p:spTree>
    <p:extLst>
      <p:ext uri="{BB962C8B-B14F-4D97-AF65-F5344CB8AC3E}">
        <p14:creationId xmlns:p14="http://schemas.microsoft.com/office/powerpoint/2010/main" val="2703532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1D2545-0E62-D354-6A1D-0F5469C887C8}"/>
              </a:ext>
            </a:extLst>
          </p:cNvPr>
          <p:cNvSpPr>
            <a:spLocks noGrp="1"/>
          </p:cNvSpPr>
          <p:nvPr>
            <p:ph type="title"/>
          </p:nvPr>
        </p:nvSpPr>
        <p:spPr/>
        <p:txBody>
          <a:bodyPr/>
          <a:lstStyle/>
          <a:p>
            <a:r>
              <a:rPr lang="en-US" dirty="0"/>
              <a:t>Next Sprint for Professor – You Will Mirror</a:t>
            </a:r>
          </a:p>
        </p:txBody>
      </p:sp>
      <p:pic>
        <p:nvPicPr>
          <p:cNvPr id="5" name="Picture 4">
            <a:extLst>
              <a:ext uri="{FF2B5EF4-FFF2-40B4-BE49-F238E27FC236}">
                <a16:creationId xmlns:a16="http://schemas.microsoft.com/office/drawing/2014/main" id="{5FB0353B-509F-C0D2-EE0B-AA7AB8874331}"/>
              </a:ext>
            </a:extLst>
          </p:cNvPr>
          <p:cNvPicPr>
            <a:picLocks noChangeAspect="1"/>
          </p:cNvPicPr>
          <p:nvPr/>
        </p:nvPicPr>
        <p:blipFill>
          <a:blip r:embed="rId2"/>
          <a:stretch>
            <a:fillRect/>
          </a:stretch>
        </p:blipFill>
        <p:spPr>
          <a:xfrm>
            <a:off x="4428563" y="515178"/>
            <a:ext cx="4410636" cy="2743200"/>
          </a:xfrm>
          <a:prstGeom prst="rect">
            <a:avLst/>
          </a:prstGeom>
        </p:spPr>
      </p:pic>
      <p:sp>
        <p:nvSpPr>
          <p:cNvPr id="2" name="Content Placeholder 1">
            <a:extLst>
              <a:ext uri="{FF2B5EF4-FFF2-40B4-BE49-F238E27FC236}">
                <a16:creationId xmlns:a16="http://schemas.microsoft.com/office/drawing/2014/main" id="{E8FA05FD-3617-08B9-C07C-8C81CA83A45E}"/>
              </a:ext>
            </a:extLst>
          </p:cNvPr>
          <p:cNvSpPr>
            <a:spLocks noGrp="1"/>
          </p:cNvSpPr>
          <p:nvPr>
            <p:ph idx="1"/>
          </p:nvPr>
        </p:nvSpPr>
        <p:spPr>
          <a:xfrm>
            <a:off x="152400" y="514350"/>
            <a:ext cx="8839200" cy="4114800"/>
          </a:xfrm>
        </p:spPr>
        <p:txBody>
          <a:bodyPr/>
          <a:lstStyle/>
          <a:p>
            <a:pPr>
              <a:spcBef>
                <a:spcPts val="0"/>
              </a:spcBef>
              <a:spcAft>
                <a:spcPts val="200"/>
              </a:spcAft>
            </a:pPr>
            <a:r>
              <a:rPr lang="en-US" sz="1400" dirty="0"/>
              <a:t>Sprint 1:</a:t>
            </a:r>
          </a:p>
          <a:p>
            <a:pPr lvl="1">
              <a:spcBef>
                <a:spcPts val="0"/>
              </a:spcBef>
              <a:spcAft>
                <a:spcPts val="200"/>
              </a:spcAft>
            </a:pPr>
            <a:r>
              <a:rPr lang="en-US" sz="1200" dirty="0"/>
              <a:t>Set up master project and sprint board.</a:t>
            </a:r>
          </a:p>
          <a:p>
            <a:pPr lvl="1">
              <a:spcBef>
                <a:spcPts val="0"/>
              </a:spcBef>
              <a:spcAft>
                <a:spcPts val="200"/>
              </a:spcAft>
            </a:pPr>
            <a:r>
              <a:rPr lang="en-US" sz="1200" dirty="0"/>
              <a:t>Basic structure and process for 4 sub-projects.</a:t>
            </a:r>
          </a:p>
          <a:p>
            <a:pPr lvl="2">
              <a:spcBef>
                <a:spcPts val="0"/>
              </a:spcBef>
              <a:spcAft>
                <a:spcPts val="200"/>
              </a:spcAft>
            </a:pPr>
            <a:r>
              <a:rPr lang="en-US" sz="1100" dirty="0"/>
              <a:t>Web UI Portal.</a:t>
            </a:r>
          </a:p>
          <a:p>
            <a:pPr lvl="2">
              <a:spcBef>
                <a:spcPts val="0"/>
              </a:spcBef>
              <a:spcAft>
                <a:spcPts val="200"/>
              </a:spcAft>
            </a:pPr>
            <a:r>
              <a:rPr lang="en-US" sz="1100" dirty="0"/>
              <a:t>Student profile and information.</a:t>
            </a:r>
          </a:p>
          <a:p>
            <a:pPr lvl="2">
              <a:spcBef>
                <a:spcPts val="0"/>
              </a:spcBef>
              <a:spcAft>
                <a:spcPts val="200"/>
              </a:spcAft>
            </a:pPr>
            <a:r>
              <a:rPr lang="en-US" sz="1100" dirty="0"/>
              <a:t>Student team, project information.</a:t>
            </a:r>
          </a:p>
          <a:p>
            <a:pPr lvl="2">
              <a:spcBef>
                <a:spcPts val="0"/>
              </a:spcBef>
              <a:spcAft>
                <a:spcPts val="200"/>
              </a:spcAft>
            </a:pPr>
            <a:r>
              <a:rPr lang="en-US" sz="1100" dirty="0"/>
              <a:t>Cloud coupon, accounts, etc. info.</a:t>
            </a:r>
          </a:p>
          <a:p>
            <a:pPr lvl="1">
              <a:spcBef>
                <a:spcPts val="0"/>
              </a:spcBef>
              <a:spcAft>
                <a:spcPts val="200"/>
              </a:spcAft>
            </a:pPr>
            <a:r>
              <a:rPr lang="en-US" sz="1200" dirty="0"/>
              <a:t>End-to-end flow for “Hello world” in each element.</a:t>
            </a:r>
          </a:p>
          <a:p>
            <a:pPr lvl="1">
              <a:spcBef>
                <a:spcPts val="0"/>
              </a:spcBef>
              <a:spcAft>
                <a:spcPts val="200"/>
              </a:spcAft>
            </a:pPr>
            <a:r>
              <a:rPr lang="en-US" sz="1200" dirty="0"/>
              <a:t>4 deployment models:</a:t>
            </a:r>
          </a:p>
          <a:p>
            <a:pPr lvl="2">
              <a:spcBef>
                <a:spcPts val="0"/>
              </a:spcBef>
              <a:spcAft>
                <a:spcPts val="200"/>
              </a:spcAft>
            </a:pPr>
            <a:r>
              <a:rPr lang="en-US" sz="1100" dirty="0"/>
              <a:t>S3 for web UI portal.</a:t>
            </a:r>
          </a:p>
          <a:p>
            <a:pPr lvl="2">
              <a:spcBef>
                <a:spcPts val="0"/>
              </a:spcBef>
              <a:spcAft>
                <a:spcPts val="200"/>
              </a:spcAft>
            </a:pPr>
            <a:r>
              <a:rPr lang="en-US" sz="1100" strike="sngStrike" dirty="0"/>
              <a:t>PaaS (Elastic Beanstalk) for student.</a:t>
            </a:r>
          </a:p>
          <a:p>
            <a:pPr lvl="2">
              <a:spcBef>
                <a:spcPts val="0"/>
              </a:spcBef>
              <a:spcAft>
                <a:spcPts val="200"/>
              </a:spcAft>
            </a:pPr>
            <a:r>
              <a:rPr lang="en-US" sz="1100" dirty="0"/>
              <a:t>Container for cloud coupons.</a:t>
            </a:r>
          </a:p>
          <a:p>
            <a:pPr lvl="2">
              <a:spcBef>
                <a:spcPts val="0"/>
              </a:spcBef>
              <a:spcAft>
                <a:spcPts val="200"/>
              </a:spcAft>
            </a:pPr>
            <a:r>
              <a:rPr lang="en-US" sz="1100" dirty="0"/>
              <a:t>IaaS for student info. </a:t>
            </a:r>
          </a:p>
          <a:p>
            <a:pPr>
              <a:spcBef>
                <a:spcPts val="0"/>
              </a:spcBef>
              <a:spcAft>
                <a:spcPts val="200"/>
              </a:spcAft>
            </a:pPr>
            <a:r>
              <a:rPr lang="en-US" sz="1500" dirty="0"/>
              <a:t>Sprint 2:</a:t>
            </a:r>
          </a:p>
          <a:p>
            <a:pPr lvl="1">
              <a:spcBef>
                <a:spcPts val="0"/>
              </a:spcBef>
              <a:spcAft>
                <a:spcPts val="200"/>
              </a:spcAft>
            </a:pPr>
            <a:r>
              <a:rPr lang="en-US" sz="1300" dirty="0"/>
              <a:t>Add single sign on via OAuth2.</a:t>
            </a:r>
          </a:p>
          <a:p>
            <a:pPr lvl="1">
              <a:spcBef>
                <a:spcPts val="0"/>
              </a:spcBef>
              <a:spcAft>
                <a:spcPts val="200"/>
              </a:spcAft>
            </a:pPr>
            <a:r>
              <a:rPr lang="en-US" sz="1300" dirty="0"/>
              <a:t>Add data and databases.</a:t>
            </a:r>
          </a:p>
          <a:p>
            <a:pPr lvl="1">
              <a:spcBef>
                <a:spcPts val="0"/>
              </a:spcBef>
              <a:spcAft>
                <a:spcPts val="200"/>
              </a:spcAft>
            </a:pPr>
            <a:r>
              <a:rPr lang="en-US" sz="1300" dirty="0"/>
              <a:t>Single, consolidate API and API gateway.</a:t>
            </a:r>
          </a:p>
          <a:p>
            <a:pPr lvl="1">
              <a:spcBef>
                <a:spcPts val="0"/>
              </a:spcBef>
              <a:spcAft>
                <a:spcPts val="200"/>
              </a:spcAft>
            </a:pPr>
            <a:r>
              <a:rPr lang="en-US" sz="1300" dirty="0"/>
              <a:t>First deployment automation.</a:t>
            </a:r>
          </a:p>
        </p:txBody>
      </p:sp>
      <p:sp>
        <p:nvSpPr>
          <p:cNvPr id="4" name="TextBox 3">
            <a:extLst>
              <a:ext uri="{FF2B5EF4-FFF2-40B4-BE49-F238E27FC236}">
                <a16:creationId xmlns:a16="http://schemas.microsoft.com/office/drawing/2014/main" id="{E0D5D61B-8D7F-D9C8-0CC9-1E1EC1D9E9C8}"/>
              </a:ext>
            </a:extLst>
          </p:cNvPr>
          <p:cNvSpPr txBox="1"/>
          <p:nvPr/>
        </p:nvSpPr>
        <p:spPr>
          <a:xfrm>
            <a:off x="3810000" y="2989093"/>
            <a:ext cx="2415469" cy="338554"/>
          </a:xfrm>
          <a:prstGeom prst="rect">
            <a:avLst/>
          </a:prstGeom>
          <a:noFill/>
        </p:spPr>
        <p:txBody>
          <a:bodyPr wrap="none" rtlCol="0">
            <a:spAutoFit/>
          </a:bodyPr>
          <a:lstStyle/>
          <a:p>
            <a:r>
              <a:rPr lang="en-US" sz="1600" dirty="0"/>
              <a:t>Will try Google App Engine</a:t>
            </a:r>
          </a:p>
        </p:txBody>
      </p:sp>
      <p:cxnSp>
        <p:nvCxnSpPr>
          <p:cNvPr id="7" name="Straight Arrow Connector 6">
            <a:extLst>
              <a:ext uri="{FF2B5EF4-FFF2-40B4-BE49-F238E27FC236}">
                <a16:creationId xmlns:a16="http://schemas.microsoft.com/office/drawing/2014/main" id="{313F7382-058F-650C-2DF3-75AF50FE4172}"/>
              </a:ext>
            </a:extLst>
          </p:cNvPr>
          <p:cNvCxnSpPr>
            <a:cxnSpLocks/>
          </p:cNvCxnSpPr>
          <p:nvPr/>
        </p:nvCxnSpPr>
        <p:spPr>
          <a:xfrm flipH="1" flipV="1">
            <a:off x="3352800" y="2800350"/>
            <a:ext cx="537882"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2079495-930D-3A32-5C8F-A44275E08CD8}"/>
              </a:ext>
            </a:extLst>
          </p:cNvPr>
          <p:cNvSpPr txBox="1"/>
          <p:nvPr/>
        </p:nvSpPr>
        <p:spPr>
          <a:xfrm>
            <a:off x="3782568" y="3339399"/>
            <a:ext cx="4614672" cy="215444"/>
          </a:xfrm>
          <a:prstGeom prst="rect">
            <a:avLst/>
          </a:prstGeom>
          <a:noFill/>
        </p:spPr>
        <p:txBody>
          <a:bodyPr wrap="square">
            <a:spAutoFit/>
          </a:bodyPr>
          <a:lstStyle/>
          <a:p>
            <a:r>
              <a:rPr lang="en-US" sz="800" dirty="0"/>
              <a:t>https://</a:t>
            </a:r>
            <a:r>
              <a:rPr lang="en-US" sz="800" dirty="0" err="1"/>
              <a:t>cloud.google.com</a:t>
            </a:r>
            <a:r>
              <a:rPr lang="en-US" sz="800" dirty="0"/>
              <a:t>/</a:t>
            </a:r>
            <a:r>
              <a:rPr lang="en-US" sz="800" dirty="0" err="1"/>
              <a:t>appengine</a:t>
            </a:r>
            <a:r>
              <a:rPr lang="en-US" sz="800" dirty="0"/>
              <a:t>/docs/standard/python3/building-app/deploying-web-service</a:t>
            </a:r>
          </a:p>
        </p:txBody>
      </p:sp>
    </p:spTree>
    <p:extLst>
      <p:ext uri="{BB962C8B-B14F-4D97-AF65-F5344CB8AC3E}">
        <p14:creationId xmlns:p14="http://schemas.microsoft.com/office/powerpoint/2010/main" val="4212981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EB072-DE9A-F692-BA44-E238285C6689}"/>
              </a:ext>
            </a:extLst>
          </p:cNvPr>
          <p:cNvSpPr>
            <a:spLocks noGrp="1"/>
          </p:cNvSpPr>
          <p:nvPr>
            <p:ph type="title"/>
          </p:nvPr>
        </p:nvSpPr>
        <p:spPr/>
        <p:txBody>
          <a:bodyPr/>
          <a:lstStyle/>
          <a:p>
            <a:r>
              <a:rPr lang="en-US" dirty="0"/>
              <a:t>Web UI</a:t>
            </a:r>
          </a:p>
        </p:txBody>
      </p:sp>
      <p:pic>
        <p:nvPicPr>
          <p:cNvPr id="4" name="Picture 3">
            <a:extLst>
              <a:ext uri="{FF2B5EF4-FFF2-40B4-BE49-F238E27FC236}">
                <a16:creationId xmlns:a16="http://schemas.microsoft.com/office/drawing/2014/main" id="{9095921F-5B69-3F44-8090-3D029DFFF240}"/>
              </a:ext>
            </a:extLst>
          </p:cNvPr>
          <p:cNvPicPr>
            <a:picLocks noChangeAspect="1"/>
          </p:cNvPicPr>
          <p:nvPr/>
        </p:nvPicPr>
        <p:blipFill>
          <a:blip r:embed="rId2"/>
          <a:stretch>
            <a:fillRect/>
          </a:stretch>
        </p:blipFill>
        <p:spPr>
          <a:xfrm>
            <a:off x="152400" y="554935"/>
            <a:ext cx="5494766" cy="4021886"/>
          </a:xfrm>
          <a:prstGeom prst="rect">
            <a:avLst/>
          </a:prstGeom>
        </p:spPr>
      </p:pic>
      <p:sp>
        <p:nvSpPr>
          <p:cNvPr id="2" name="Content Placeholder 1">
            <a:extLst>
              <a:ext uri="{FF2B5EF4-FFF2-40B4-BE49-F238E27FC236}">
                <a16:creationId xmlns:a16="http://schemas.microsoft.com/office/drawing/2014/main" id="{331A6330-3708-A5AC-97B8-29BB7FB76E1F}"/>
              </a:ext>
            </a:extLst>
          </p:cNvPr>
          <p:cNvSpPr>
            <a:spLocks noGrp="1"/>
          </p:cNvSpPr>
          <p:nvPr>
            <p:ph idx="1"/>
          </p:nvPr>
        </p:nvSpPr>
        <p:spPr>
          <a:xfrm>
            <a:off x="3657600" y="1504950"/>
            <a:ext cx="5334000" cy="3124200"/>
          </a:xfrm>
          <a:noFill/>
        </p:spPr>
        <p:txBody>
          <a:bodyPr/>
          <a:lstStyle/>
          <a:p>
            <a:r>
              <a:rPr lang="en-US" sz="1600" dirty="0"/>
              <a:t>There are several models and frameworks</a:t>
            </a:r>
            <a:br>
              <a:rPr lang="en-US" sz="1600" dirty="0"/>
            </a:br>
            <a:r>
              <a:rPr lang="en-US" sz="1600" dirty="0"/>
              <a:t>for UI</a:t>
            </a:r>
          </a:p>
          <a:p>
            <a:pPr lvl="1"/>
            <a:r>
              <a:rPr lang="en-US" sz="1400" dirty="0"/>
              <a:t>Model-View-Controller</a:t>
            </a:r>
          </a:p>
          <a:p>
            <a:pPr lvl="1"/>
            <a:r>
              <a:rPr lang="en-US" sz="1400" dirty="0"/>
              <a:t>View-Model-View Model</a:t>
            </a:r>
          </a:p>
          <a:p>
            <a:pPr lvl="1"/>
            <a:r>
              <a:rPr lang="en-US" sz="1400" dirty="0"/>
              <a:t>Angular</a:t>
            </a:r>
          </a:p>
          <a:p>
            <a:pPr lvl="1"/>
            <a:r>
              <a:rPr lang="en-US" sz="1400" dirty="0"/>
              <a:t>React</a:t>
            </a:r>
          </a:p>
          <a:p>
            <a:pPr lvl="1"/>
            <a:r>
              <a:rPr lang="en-US" sz="1400" dirty="0"/>
              <a:t>… …</a:t>
            </a:r>
          </a:p>
          <a:p>
            <a:r>
              <a:rPr lang="en-US" sz="1600" dirty="0"/>
              <a:t>Not a focus of this course but will show simple examples</a:t>
            </a:r>
            <a:br>
              <a:rPr lang="en-US" sz="1600" dirty="0"/>
            </a:br>
            <a:r>
              <a:rPr lang="en-US" sz="1600" dirty="0"/>
              <a:t>so you understand this aspect of “full stack” and</a:t>
            </a:r>
            <a:br>
              <a:rPr lang="en-US" sz="1600" dirty="0"/>
            </a:br>
            <a:r>
              <a:rPr lang="en-US" sz="1600" dirty="0"/>
              <a:t>end-to-end applications.</a:t>
            </a:r>
          </a:p>
        </p:txBody>
      </p:sp>
    </p:spTree>
    <p:extLst>
      <p:ext uri="{BB962C8B-B14F-4D97-AF65-F5344CB8AC3E}">
        <p14:creationId xmlns:p14="http://schemas.microsoft.com/office/powerpoint/2010/main" val="3499211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 Continued</a:t>
            </a:r>
            <a:endParaRPr lang="en-US" altLang="en-US" sz="1600" i="1" dirty="0">
              <a:solidFill>
                <a:schemeClr val="bg1"/>
              </a:solidFill>
            </a:endParaRPr>
          </a:p>
        </p:txBody>
      </p:sp>
      <p:sp>
        <p:nvSpPr>
          <p:cNvPr id="3" name="TextBox 11">
            <a:extLst>
              <a:ext uri="{FF2B5EF4-FFF2-40B4-BE49-F238E27FC236}">
                <a16:creationId xmlns:a16="http://schemas.microsoft.com/office/drawing/2014/main" id="{67429935-BACF-E84F-8F7B-B130882F4D1F}"/>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2a – Microservices, REST,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148563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3CA12-960A-914A-8156-BADF20EF295A}"/>
              </a:ext>
            </a:extLst>
          </p:cNvPr>
          <p:cNvSpPr>
            <a:spLocks noGrp="1"/>
          </p:cNvSpPr>
          <p:nvPr>
            <p:ph idx="1"/>
          </p:nvPr>
        </p:nvSpPr>
        <p:spPr>
          <a:xfrm>
            <a:off x="152400" y="590550"/>
            <a:ext cx="4572000" cy="4038600"/>
          </a:xfrm>
        </p:spPr>
        <p:txBody>
          <a:bodyPr/>
          <a:lstStyle/>
          <a:p>
            <a:pPr marL="0" indent="0">
              <a:buNone/>
            </a:pPr>
            <a:r>
              <a:rPr lang="en-US" dirty="0"/>
              <a:t>Historically, complex applications were implemented and deployed as “one big application.”</a:t>
            </a:r>
          </a:p>
          <a:p>
            <a:r>
              <a:rPr lang="en-US" sz="1800" b="1" dirty="0"/>
              <a:t>Monolith Architecture</a:t>
            </a:r>
            <a:r>
              <a:rPr lang="en-US" sz="1800" dirty="0"/>
              <a:t> is built in one large system and usually one code-base. A monolith is often deployed all at once, both front-end and back-end code together, regardless of what was changed.</a:t>
            </a:r>
          </a:p>
          <a:p>
            <a:r>
              <a:rPr lang="en-US" sz="1800" b="1" dirty="0"/>
              <a:t>Microservices Architecture</a:t>
            </a:r>
            <a:r>
              <a:rPr lang="en-US" sz="1800" dirty="0"/>
              <a:t> is built as a suite of small services, each with their own code-base. These services are built around specific capabilities and are usually independently deployable.</a:t>
            </a:r>
          </a:p>
          <a:p>
            <a:endParaRPr lang="en-US" sz="1800" dirty="0"/>
          </a:p>
        </p:txBody>
      </p:sp>
      <p:sp>
        <p:nvSpPr>
          <p:cNvPr id="3" name="Title 2">
            <a:extLst>
              <a:ext uri="{FF2B5EF4-FFF2-40B4-BE49-F238E27FC236}">
                <a16:creationId xmlns:a16="http://schemas.microsoft.com/office/drawing/2014/main" id="{EA763358-6491-5B48-9D9D-CAB992BD2A1B}"/>
              </a:ext>
            </a:extLst>
          </p:cNvPr>
          <p:cNvSpPr>
            <a:spLocks noGrp="1"/>
          </p:cNvSpPr>
          <p:nvPr>
            <p:ph type="title"/>
          </p:nvPr>
        </p:nvSpPr>
        <p:spPr/>
        <p:txBody>
          <a:bodyPr/>
          <a:lstStyle/>
          <a:p>
            <a:r>
              <a:rPr lang="en-US" dirty="0"/>
              <a:t>Microservices</a:t>
            </a:r>
          </a:p>
        </p:txBody>
      </p:sp>
      <p:pic>
        <p:nvPicPr>
          <p:cNvPr id="1026" name="Picture 2">
            <a:extLst>
              <a:ext uri="{FF2B5EF4-FFF2-40B4-BE49-F238E27FC236}">
                <a16:creationId xmlns:a16="http://schemas.microsoft.com/office/drawing/2014/main" id="{D4ED8BB2-9A31-7E41-AFE1-3B3773D92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7150"/>
            <a:ext cx="4114800" cy="2213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A25E2F-4758-D24E-A35E-B16D98917EA5}"/>
              </a:ext>
            </a:extLst>
          </p:cNvPr>
          <p:cNvSpPr/>
          <p:nvPr/>
        </p:nvSpPr>
        <p:spPr>
          <a:xfrm>
            <a:off x="76200" y="4382929"/>
            <a:ext cx="4572000" cy="246221"/>
          </a:xfrm>
          <a:prstGeom prst="rect">
            <a:avLst/>
          </a:prstGeom>
        </p:spPr>
        <p:txBody>
          <a:bodyPr>
            <a:spAutoFit/>
          </a:bodyPr>
          <a:lstStyle/>
          <a:p>
            <a:r>
              <a:rPr lang="en-US" sz="1000" dirty="0">
                <a:hlinkClick r:id="rId3"/>
              </a:rPr>
              <a:t>https://medium.com/hengky-sanjaya-blog/monolith-vs-microservices-b3953650dfd</a:t>
            </a:r>
            <a:endParaRPr lang="en-US" sz="1000" dirty="0"/>
          </a:p>
        </p:txBody>
      </p:sp>
      <p:sp>
        <p:nvSpPr>
          <p:cNvPr id="5" name="Rectangle 4">
            <a:extLst>
              <a:ext uri="{FF2B5EF4-FFF2-40B4-BE49-F238E27FC236}">
                <a16:creationId xmlns:a16="http://schemas.microsoft.com/office/drawing/2014/main" id="{4031B05D-C6C2-A34A-B3D1-FCD25F0D3A79}"/>
              </a:ext>
            </a:extLst>
          </p:cNvPr>
          <p:cNvSpPr/>
          <p:nvPr/>
        </p:nvSpPr>
        <p:spPr>
          <a:xfrm>
            <a:off x="4858966" y="2495550"/>
            <a:ext cx="4114800" cy="1631216"/>
          </a:xfrm>
          <a:prstGeom prst="rect">
            <a:avLst/>
          </a:prstGeom>
        </p:spPr>
        <p:txBody>
          <a:bodyPr wrap="square">
            <a:spAutoFit/>
          </a:bodyPr>
          <a:lstStyle/>
          <a:p>
            <a:r>
              <a:rPr lang="en-US" sz="1600" dirty="0">
                <a:solidFill>
                  <a:srgbClr val="292929"/>
                </a:solidFill>
                <a:latin typeface="charter" panose="02040503050506020203" pitchFamily="18" charset="0"/>
              </a:rPr>
              <a:t>Components of Microservices architecture: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The services are independent, small, and loosely coupled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Encapsulates a business or customer scenario</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Every service is a different codebase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can be independently deployed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interact with each other using APIs</a:t>
            </a:r>
            <a:endParaRPr lang="en-US" sz="1400" b="0" i="0" dirty="0">
              <a:solidFill>
                <a:srgbClr val="292929"/>
              </a:solidFill>
              <a:effectLst/>
              <a:latin typeface="charter" panose="02040503050506020203" pitchFamily="18" charset="0"/>
            </a:endParaRPr>
          </a:p>
        </p:txBody>
      </p:sp>
    </p:spTree>
    <p:extLst>
      <p:ext uri="{BB962C8B-B14F-4D97-AF65-F5344CB8AC3E}">
        <p14:creationId xmlns:p14="http://schemas.microsoft.com/office/powerpoint/2010/main" val="3223070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73079</TotalTime>
  <Words>3301</Words>
  <Application>Microsoft Macintosh PowerPoint</Application>
  <PresentationFormat>On-screen Show (16:9)</PresentationFormat>
  <Paragraphs>294</Paragraphs>
  <Slides>41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Amazon Ember</vt:lpstr>
      <vt:lpstr>Arial</vt:lpstr>
      <vt:lpstr>Calibri</vt:lpstr>
      <vt:lpstr>charter</vt:lpstr>
      <vt:lpstr>Museo For Dell</vt:lpstr>
      <vt:lpstr>Roboto</vt:lpstr>
      <vt:lpstr>Office Theme</vt:lpstr>
      <vt:lpstr>PowerPoint Presentation</vt:lpstr>
      <vt:lpstr>PowerPoint Presentation</vt:lpstr>
      <vt:lpstr>PowerPoint Presentation</vt:lpstr>
      <vt:lpstr>PowerPoint Presentation</vt:lpstr>
      <vt:lpstr>Cloud Computing “Layers:” One Perspective</vt:lpstr>
      <vt:lpstr>Next Sprint for Professor – You Will Mirror</vt:lpstr>
      <vt:lpstr>Web UI</vt:lpstr>
      <vt:lpstr>PowerPoint Presentation</vt:lpstr>
      <vt:lpstr>Microservices</vt:lpstr>
      <vt:lpstr>Microservices</vt:lpstr>
      <vt:lpstr>SOLID Principles</vt:lpstr>
      <vt:lpstr>12 Factor Applications</vt:lpstr>
      <vt:lpstr>Microservices Scalability Cube</vt:lpstr>
      <vt:lpstr>XYZ – Scaling</vt:lpstr>
      <vt:lpstr>How Will We Apply Scaling Patterns</vt:lpstr>
      <vt:lpstr>Patterns and Anti-patterns</vt:lpstr>
      <vt:lpstr>Patterns and Anti-patterns</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PowerPoint Presentation</vt:lpstr>
      <vt:lpstr>PowerPoint Presentation</vt:lpstr>
      <vt:lpstr>Linked Data</vt:lpstr>
      <vt:lpstr>Resource Paths</vt:lpstr>
      <vt:lpstr>PowerPoint Presentation</vt:lpstr>
      <vt:lpstr>Examples</vt:lpstr>
      <vt:lpstr>PowerPoint Presentation</vt:lpstr>
      <vt:lpstr>Full Stack Web Application – Reminder</vt:lpstr>
      <vt:lpstr>Reminder and Positioning</vt:lpstr>
      <vt:lpstr>BLOB: Binary Large Object</vt:lpstr>
      <vt:lpstr>Simple Example</vt:lpstr>
      <vt:lpstr>Amazon S3</vt:lpstr>
      <vt:lpstr>AWS S3</vt:lpstr>
      <vt:lpstr>Simple S3 Example</vt:lpstr>
      <vt:lpstr>Simple S3 Example</vt:lpstr>
      <vt:lpstr>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593</cp:revision>
  <cp:lastPrinted>2022-09-14T18:24:03Z</cp:lastPrinted>
  <dcterms:created xsi:type="dcterms:W3CDTF">2010-04-12T23:12:02Z</dcterms:created>
  <dcterms:modified xsi:type="dcterms:W3CDTF">2023-09-23T15:19:31Z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